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91" r:id="rId4"/>
    <p:sldId id="292" r:id="rId5"/>
    <p:sldId id="293" r:id="rId6"/>
    <p:sldId id="303" r:id="rId7"/>
    <p:sldId id="259" r:id="rId8"/>
    <p:sldId id="294" r:id="rId9"/>
    <p:sldId id="295" r:id="rId10"/>
    <p:sldId id="305" r:id="rId11"/>
    <p:sldId id="297" r:id="rId12"/>
    <p:sldId id="304" r:id="rId13"/>
    <p:sldId id="301" r:id="rId14"/>
    <p:sldId id="300" r:id="rId15"/>
    <p:sldId id="302" r:id="rId16"/>
    <p:sldId id="298" r:id="rId17"/>
    <p:sldId id="290" r:id="rId18"/>
    <p:sldId id="281" r:id="rId19"/>
    <p:sldId id="283" r:id="rId20"/>
  </p:sldIdLst>
  <p:sldSz cx="9144000" cy="5143500" type="screen16x9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4AF8E25-A5DC-474B-9345-EF51B6B6AECD}">
          <p14:sldIdLst>
            <p14:sldId id="256"/>
            <p14:sldId id="257"/>
            <p14:sldId id="291"/>
            <p14:sldId id="292"/>
            <p14:sldId id="293"/>
            <p14:sldId id="303"/>
            <p14:sldId id="259"/>
            <p14:sldId id="294"/>
            <p14:sldId id="295"/>
            <p14:sldId id="305"/>
            <p14:sldId id="297"/>
            <p14:sldId id="304"/>
            <p14:sldId id="301"/>
            <p14:sldId id="300"/>
            <p14:sldId id="302"/>
            <p14:sldId id="298"/>
            <p14:sldId id="290"/>
            <p14:sldId id="281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staller" initials="I" lastIdx="8" clrIdx="0"/>
  <p:cmAuthor id="1" name="Mia Chan" initials="MC" lastIdx="1" clrIdx="1">
    <p:extLst/>
  </p:cmAuthor>
  <p:cmAuthor id="2" name="Mia Chan" initials="MC [2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DD0"/>
    <a:srgbClr val="D5D6D7"/>
    <a:srgbClr val="D9D5D4"/>
    <a:srgbClr val="DCDAD5"/>
    <a:srgbClr val="F4EFE9"/>
    <a:srgbClr val="EBECEC"/>
    <a:srgbClr val="EEEEEB"/>
    <a:srgbClr val="EDEBEB"/>
    <a:srgbClr val="B9BABA"/>
    <a:srgbClr val="EFE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1" autoAdjust="0"/>
    <p:restoredTop sz="71575" autoAdjust="0"/>
  </p:normalViewPr>
  <p:slideViewPr>
    <p:cSldViewPr>
      <p:cViewPr varScale="1">
        <p:scale>
          <a:sx n="109" d="100"/>
          <a:sy n="109" d="100"/>
        </p:scale>
        <p:origin x="1416" y="9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7A4A9-C036-44F9-81CE-EF002A07C2D3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B42FC9-3117-48FE-8379-FC1D2BAB3277}">
      <dgm:prSet phldrT="[Text]"/>
      <dgm:spPr/>
      <dgm:t>
        <a:bodyPr/>
        <a:lstStyle/>
        <a:p>
          <a:r>
            <a:rPr lang="en-HK" dirty="0" smtClean="0"/>
            <a:t>Mouse</a:t>
          </a:r>
          <a:endParaRPr lang="en-US" dirty="0"/>
        </a:p>
      </dgm:t>
    </dgm:pt>
    <dgm:pt modelId="{E591BACD-5E7A-4F52-89BF-8C2E950FE9FC}" type="parTrans" cxnId="{25DA8818-41FA-44A5-814B-1FF058472259}">
      <dgm:prSet/>
      <dgm:spPr/>
      <dgm:t>
        <a:bodyPr/>
        <a:lstStyle/>
        <a:p>
          <a:endParaRPr lang="en-US"/>
        </a:p>
      </dgm:t>
    </dgm:pt>
    <dgm:pt modelId="{97179A17-8FA6-42D1-8D53-B6AEA174BF9A}" type="sibTrans" cxnId="{25DA8818-41FA-44A5-814B-1FF058472259}">
      <dgm:prSet/>
      <dgm:spPr/>
      <dgm:t>
        <a:bodyPr/>
        <a:lstStyle/>
        <a:p>
          <a:endParaRPr lang="en-US"/>
        </a:p>
      </dgm:t>
    </dgm:pt>
    <dgm:pt modelId="{A7CC9394-F194-4E4E-B9CD-B40089AB9322}">
      <dgm:prSet phldrT="[Text]"/>
      <dgm:spPr/>
      <dgm:t>
        <a:bodyPr/>
        <a:lstStyle/>
        <a:p>
          <a:r>
            <a:rPr lang="en-HK" dirty="0" smtClean="0"/>
            <a:t>Rats</a:t>
          </a:r>
          <a:endParaRPr lang="en-US" dirty="0"/>
        </a:p>
      </dgm:t>
    </dgm:pt>
    <dgm:pt modelId="{2D2DC42C-1F23-4254-9A0D-71EE47BA2702}" type="parTrans" cxnId="{690B1952-0C0B-410B-B5A7-1B73FA21D310}">
      <dgm:prSet/>
      <dgm:spPr/>
      <dgm:t>
        <a:bodyPr/>
        <a:lstStyle/>
        <a:p>
          <a:endParaRPr lang="en-US"/>
        </a:p>
      </dgm:t>
    </dgm:pt>
    <dgm:pt modelId="{D93DBD89-B9D4-4F57-91A4-307475097CC5}" type="sibTrans" cxnId="{690B1952-0C0B-410B-B5A7-1B73FA21D310}">
      <dgm:prSet/>
      <dgm:spPr/>
      <dgm:t>
        <a:bodyPr/>
        <a:lstStyle/>
        <a:p>
          <a:endParaRPr lang="en-US"/>
        </a:p>
      </dgm:t>
    </dgm:pt>
    <dgm:pt modelId="{8A6BD5CF-E524-49F9-A191-D42C188B9680}">
      <dgm:prSet phldrT="[Text]"/>
      <dgm:spPr/>
      <dgm:t>
        <a:bodyPr/>
        <a:lstStyle/>
        <a:p>
          <a:r>
            <a:rPr lang="en-HK" dirty="0" smtClean="0"/>
            <a:t>Rabbits</a:t>
          </a:r>
          <a:endParaRPr lang="en-US" dirty="0"/>
        </a:p>
      </dgm:t>
    </dgm:pt>
    <dgm:pt modelId="{8D548985-31EE-43C4-B8AC-0F1226B54EDB}" type="parTrans" cxnId="{B4CD9F5A-B62F-4258-8C83-DF8BD04E7B87}">
      <dgm:prSet/>
      <dgm:spPr/>
      <dgm:t>
        <a:bodyPr/>
        <a:lstStyle/>
        <a:p>
          <a:endParaRPr lang="en-US"/>
        </a:p>
      </dgm:t>
    </dgm:pt>
    <dgm:pt modelId="{2518D3F5-8302-474B-B79D-4BB1C9007C4A}" type="sibTrans" cxnId="{B4CD9F5A-B62F-4258-8C83-DF8BD04E7B87}">
      <dgm:prSet/>
      <dgm:spPr/>
      <dgm:t>
        <a:bodyPr/>
        <a:lstStyle/>
        <a:p>
          <a:endParaRPr lang="en-US"/>
        </a:p>
      </dgm:t>
    </dgm:pt>
    <dgm:pt modelId="{75AD5FA8-C1FB-47B1-BC61-77D8C058B569}">
      <dgm:prSet phldrT="[Text]"/>
      <dgm:spPr/>
      <dgm:t>
        <a:bodyPr/>
        <a:lstStyle/>
        <a:p>
          <a:r>
            <a:rPr lang="en-HK" dirty="0" smtClean="0"/>
            <a:t>Xenopus</a:t>
          </a:r>
          <a:endParaRPr lang="en-US" dirty="0"/>
        </a:p>
      </dgm:t>
    </dgm:pt>
    <dgm:pt modelId="{8C8823A6-BD21-4225-A32B-B8434E1F841C}" type="parTrans" cxnId="{4A0AB24A-B54C-43C4-BFA2-B8C681772DDB}">
      <dgm:prSet/>
      <dgm:spPr/>
      <dgm:t>
        <a:bodyPr/>
        <a:lstStyle/>
        <a:p>
          <a:endParaRPr lang="en-US"/>
        </a:p>
      </dgm:t>
    </dgm:pt>
    <dgm:pt modelId="{16750236-C086-47D3-AD29-843B536809CE}" type="sibTrans" cxnId="{4A0AB24A-B54C-43C4-BFA2-B8C681772DDB}">
      <dgm:prSet/>
      <dgm:spPr/>
      <dgm:t>
        <a:bodyPr/>
        <a:lstStyle/>
        <a:p>
          <a:endParaRPr lang="en-US"/>
        </a:p>
      </dgm:t>
    </dgm:pt>
    <dgm:pt modelId="{FB00DC12-6214-4D4C-BFCA-12530C34E0EC}" type="pres">
      <dgm:prSet presAssocID="{F857A4A9-C036-44F9-81CE-EF002A07C2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986659-5EB0-4010-866B-EB4451828D6F}" type="pres">
      <dgm:prSet presAssocID="{F857A4A9-C036-44F9-81CE-EF002A07C2D3}" presName="bkgdShp" presStyleLbl="alignAccFollowNode1" presStyleIdx="0" presStyleCnt="1"/>
      <dgm:spPr/>
    </dgm:pt>
    <dgm:pt modelId="{7C8CA977-052C-42C0-9303-6126470950E7}" type="pres">
      <dgm:prSet presAssocID="{F857A4A9-C036-44F9-81CE-EF002A07C2D3}" presName="linComp" presStyleCnt="0"/>
      <dgm:spPr/>
    </dgm:pt>
    <dgm:pt modelId="{81AA6E99-4174-4C32-B8F4-298C628CACBE}" type="pres">
      <dgm:prSet presAssocID="{C3B42FC9-3117-48FE-8379-FC1D2BAB3277}" presName="compNode" presStyleCnt="0"/>
      <dgm:spPr/>
    </dgm:pt>
    <dgm:pt modelId="{6997B6FF-FE79-432B-A3CF-225A5F6C89E0}" type="pres">
      <dgm:prSet presAssocID="{C3B42FC9-3117-48FE-8379-FC1D2BAB327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108CE-D91A-4E32-9E4A-2F2A94E8410C}" type="pres">
      <dgm:prSet presAssocID="{C3B42FC9-3117-48FE-8379-FC1D2BAB3277}" presName="invisiNode" presStyleLbl="node1" presStyleIdx="0" presStyleCnt="4"/>
      <dgm:spPr/>
    </dgm:pt>
    <dgm:pt modelId="{3D3F53C8-A4AB-4A00-B0D0-8C2F307B8359}" type="pres">
      <dgm:prSet presAssocID="{C3B42FC9-3117-48FE-8379-FC1D2BAB3277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1A47916C-0DBC-4B94-99CF-F28F721288F8}" type="pres">
      <dgm:prSet presAssocID="{97179A17-8FA6-42D1-8D53-B6AEA174BF9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AF2C037-74E0-4A4E-8440-8AB2570066B4}" type="pres">
      <dgm:prSet presAssocID="{A7CC9394-F194-4E4E-B9CD-B40089AB9322}" presName="compNode" presStyleCnt="0"/>
      <dgm:spPr/>
    </dgm:pt>
    <dgm:pt modelId="{4A06187B-160F-4BEB-9C6D-95677D6E46B9}" type="pres">
      <dgm:prSet presAssocID="{A7CC9394-F194-4E4E-B9CD-B40089AB932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1374A-48F6-4AC8-AFBB-E5202CA5D2B2}" type="pres">
      <dgm:prSet presAssocID="{A7CC9394-F194-4E4E-B9CD-B40089AB9322}" presName="invisiNode" presStyleLbl="node1" presStyleIdx="1" presStyleCnt="4"/>
      <dgm:spPr/>
    </dgm:pt>
    <dgm:pt modelId="{332D6B6D-687A-486E-B2EC-3BD83D0B5A9B}" type="pres">
      <dgm:prSet presAssocID="{A7CC9394-F194-4E4E-B9CD-B40089AB9322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4B3C1034-9AF9-410B-9CC9-FD9A19E2DCC0}" type="pres">
      <dgm:prSet presAssocID="{D93DBD89-B9D4-4F57-91A4-307475097CC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67DCB52-1B0A-4AB1-9A4D-F85CA1EA0B4F}" type="pres">
      <dgm:prSet presAssocID="{8A6BD5CF-E524-49F9-A191-D42C188B9680}" presName="compNode" presStyleCnt="0"/>
      <dgm:spPr/>
    </dgm:pt>
    <dgm:pt modelId="{33A6DD27-C135-4CDB-8742-33F7CB775860}" type="pres">
      <dgm:prSet presAssocID="{8A6BD5CF-E524-49F9-A191-D42C188B968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A02A3-65BD-4025-A400-96B7D985D9F3}" type="pres">
      <dgm:prSet presAssocID="{8A6BD5CF-E524-49F9-A191-D42C188B9680}" presName="invisiNode" presStyleLbl="node1" presStyleIdx="2" presStyleCnt="4"/>
      <dgm:spPr/>
    </dgm:pt>
    <dgm:pt modelId="{C0E0BD98-BE37-4935-A200-C5899B1517F0}" type="pres">
      <dgm:prSet presAssocID="{8A6BD5CF-E524-49F9-A191-D42C188B9680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B453C3AB-5CBE-4A65-A131-7E15C3F0998F}" type="pres">
      <dgm:prSet presAssocID="{2518D3F5-8302-474B-B79D-4BB1C9007C4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A7197B8-D615-4E1F-B485-642A7A22E83D}" type="pres">
      <dgm:prSet presAssocID="{75AD5FA8-C1FB-47B1-BC61-77D8C058B569}" presName="compNode" presStyleCnt="0"/>
      <dgm:spPr/>
    </dgm:pt>
    <dgm:pt modelId="{2CBF922C-348C-4792-A955-AB733E0AE3B4}" type="pres">
      <dgm:prSet presAssocID="{75AD5FA8-C1FB-47B1-BC61-77D8C058B56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3FB9A-FE30-4EF0-B5F7-737E968E7D0D}" type="pres">
      <dgm:prSet presAssocID="{75AD5FA8-C1FB-47B1-BC61-77D8C058B569}" presName="invisiNode" presStyleLbl="node1" presStyleIdx="3" presStyleCnt="4"/>
      <dgm:spPr/>
    </dgm:pt>
    <dgm:pt modelId="{6F2A66A3-AE1B-4646-B04C-32F6066E481D}" type="pres">
      <dgm:prSet presAssocID="{75AD5FA8-C1FB-47B1-BC61-77D8C058B569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</dgm:ptLst>
  <dgm:cxnLst>
    <dgm:cxn modelId="{D46EACE8-931E-4FC6-BC96-0429F8734F47}" type="presOf" srcId="{A7CC9394-F194-4E4E-B9CD-B40089AB9322}" destId="{4A06187B-160F-4BEB-9C6D-95677D6E46B9}" srcOrd="0" destOrd="0" presId="urn:microsoft.com/office/officeart/2005/8/layout/pList2"/>
    <dgm:cxn modelId="{690B1952-0C0B-410B-B5A7-1B73FA21D310}" srcId="{F857A4A9-C036-44F9-81CE-EF002A07C2D3}" destId="{A7CC9394-F194-4E4E-B9CD-B40089AB9322}" srcOrd="1" destOrd="0" parTransId="{2D2DC42C-1F23-4254-9A0D-71EE47BA2702}" sibTransId="{D93DBD89-B9D4-4F57-91A4-307475097CC5}"/>
    <dgm:cxn modelId="{B4CD9F5A-B62F-4258-8C83-DF8BD04E7B87}" srcId="{F857A4A9-C036-44F9-81CE-EF002A07C2D3}" destId="{8A6BD5CF-E524-49F9-A191-D42C188B9680}" srcOrd="2" destOrd="0" parTransId="{8D548985-31EE-43C4-B8AC-0F1226B54EDB}" sibTransId="{2518D3F5-8302-474B-B79D-4BB1C9007C4A}"/>
    <dgm:cxn modelId="{60438484-8164-44CF-B480-93EDCECFED11}" type="presOf" srcId="{75AD5FA8-C1FB-47B1-BC61-77D8C058B569}" destId="{2CBF922C-348C-4792-A955-AB733E0AE3B4}" srcOrd="0" destOrd="0" presId="urn:microsoft.com/office/officeart/2005/8/layout/pList2"/>
    <dgm:cxn modelId="{6059FD47-D3AC-49CF-94E9-DE0751623BE9}" type="presOf" srcId="{97179A17-8FA6-42D1-8D53-B6AEA174BF9A}" destId="{1A47916C-0DBC-4B94-99CF-F28F721288F8}" srcOrd="0" destOrd="0" presId="urn:microsoft.com/office/officeart/2005/8/layout/pList2"/>
    <dgm:cxn modelId="{CB564F82-EF88-4AF8-9AAB-D742BA6EA532}" type="presOf" srcId="{F857A4A9-C036-44F9-81CE-EF002A07C2D3}" destId="{FB00DC12-6214-4D4C-BFCA-12530C34E0EC}" srcOrd="0" destOrd="0" presId="urn:microsoft.com/office/officeart/2005/8/layout/pList2"/>
    <dgm:cxn modelId="{4A0AB24A-B54C-43C4-BFA2-B8C681772DDB}" srcId="{F857A4A9-C036-44F9-81CE-EF002A07C2D3}" destId="{75AD5FA8-C1FB-47B1-BC61-77D8C058B569}" srcOrd="3" destOrd="0" parTransId="{8C8823A6-BD21-4225-A32B-B8434E1F841C}" sibTransId="{16750236-C086-47D3-AD29-843B536809CE}"/>
    <dgm:cxn modelId="{FA9D6A95-D339-4A83-A584-32FD09AE5D46}" type="presOf" srcId="{8A6BD5CF-E524-49F9-A191-D42C188B9680}" destId="{33A6DD27-C135-4CDB-8742-33F7CB775860}" srcOrd="0" destOrd="0" presId="urn:microsoft.com/office/officeart/2005/8/layout/pList2"/>
    <dgm:cxn modelId="{25DA8818-41FA-44A5-814B-1FF058472259}" srcId="{F857A4A9-C036-44F9-81CE-EF002A07C2D3}" destId="{C3B42FC9-3117-48FE-8379-FC1D2BAB3277}" srcOrd="0" destOrd="0" parTransId="{E591BACD-5E7A-4F52-89BF-8C2E950FE9FC}" sibTransId="{97179A17-8FA6-42D1-8D53-B6AEA174BF9A}"/>
    <dgm:cxn modelId="{8F130F0B-5D4F-4C9B-880F-82A96DC19FBE}" type="presOf" srcId="{C3B42FC9-3117-48FE-8379-FC1D2BAB3277}" destId="{6997B6FF-FE79-432B-A3CF-225A5F6C89E0}" srcOrd="0" destOrd="0" presId="urn:microsoft.com/office/officeart/2005/8/layout/pList2"/>
    <dgm:cxn modelId="{299C0C3D-7B5E-4744-BA60-0BB94C93998A}" type="presOf" srcId="{2518D3F5-8302-474B-B79D-4BB1C9007C4A}" destId="{B453C3AB-5CBE-4A65-A131-7E15C3F0998F}" srcOrd="0" destOrd="0" presId="urn:microsoft.com/office/officeart/2005/8/layout/pList2"/>
    <dgm:cxn modelId="{68832B59-1B16-4537-92F0-2E4F151790E1}" type="presOf" srcId="{D93DBD89-B9D4-4F57-91A4-307475097CC5}" destId="{4B3C1034-9AF9-410B-9CC9-FD9A19E2DCC0}" srcOrd="0" destOrd="0" presId="urn:microsoft.com/office/officeart/2005/8/layout/pList2"/>
    <dgm:cxn modelId="{5DE295B6-109A-4E00-992B-05603E4B7FB6}" type="presParOf" srcId="{FB00DC12-6214-4D4C-BFCA-12530C34E0EC}" destId="{47986659-5EB0-4010-866B-EB4451828D6F}" srcOrd="0" destOrd="0" presId="urn:microsoft.com/office/officeart/2005/8/layout/pList2"/>
    <dgm:cxn modelId="{25337503-BC63-43E0-9E7E-20B5406BD3FC}" type="presParOf" srcId="{FB00DC12-6214-4D4C-BFCA-12530C34E0EC}" destId="{7C8CA977-052C-42C0-9303-6126470950E7}" srcOrd="1" destOrd="0" presId="urn:microsoft.com/office/officeart/2005/8/layout/pList2"/>
    <dgm:cxn modelId="{9F8BC6AF-5AC1-4771-B639-81DCCF388AA9}" type="presParOf" srcId="{7C8CA977-052C-42C0-9303-6126470950E7}" destId="{81AA6E99-4174-4C32-B8F4-298C628CACBE}" srcOrd="0" destOrd="0" presId="urn:microsoft.com/office/officeart/2005/8/layout/pList2"/>
    <dgm:cxn modelId="{18C64811-EAF0-49B0-B425-E9C0D7F8F5A4}" type="presParOf" srcId="{81AA6E99-4174-4C32-B8F4-298C628CACBE}" destId="{6997B6FF-FE79-432B-A3CF-225A5F6C89E0}" srcOrd="0" destOrd="0" presId="urn:microsoft.com/office/officeart/2005/8/layout/pList2"/>
    <dgm:cxn modelId="{DF62E9A6-AE1D-42B4-8F20-5D1C477E7729}" type="presParOf" srcId="{81AA6E99-4174-4C32-B8F4-298C628CACBE}" destId="{849108CE-D91A-4E32-9E4A-2F2A94E8410C}" srcOrd="1" destOrd="0" presId="urn:microsoft.com/office/officeart/2005/8/layout/pList2"/>
    <dgm:cxn modelId="{6555309A-AEA2-47A3-ACFF-BC39ECC1311E}" type="presParOf" srcId="{81AA6E99-4174-4C32-B8F4-298C628CACBE}" destId="{3D3F53C8-A4AB-4A00-B0D0-8C2F307B8359}" srcOrd="2" destOrd="0" presId="urn:microsoft.com/office/officeart/2005/8/layout/pList2"/>
    <dgm:cxn modelId="{904A3A60-EEB4-4D73-BA57-99F2E6D85875}" type="presParOf" srcId="{7C8CA977-052C-42C0-9303-6126470950E7}" destId="{1A47916C-0DBC-4B94-99CF-F28F721288F8}" srcOrd="1" destOrd="0" presId="urn:microsoft.com/office/officeart/2005/8/layout/pList2"/>
    <dgm:cxn modelId="{7E086EDC-8A53-4B4F-B9CE-7878CAFE227A}" type="presParOf" srcId="{7C8CA977-052C-42C0-9303-6126470950E7}" destId="{9AF2C037-74E0-4A4E-8440-8AB2570066B4}" srcOrd="2" destOrd="0" presId="urn:microsoft.com/office/officeart/2005/8/layout/pList2"/>
    <dgm:cxn modelId="{BE2D5070-8CF4-4C66-BD16-331F8A5320EC}" type="presParOf" srcId="{9AF2C037-74E0-4A4E-8440-8AB2570066B4}" destId="{4A06187B-160F-4BEB-9C6D-95677D6E46B9}" srcOrd="0" destOrd="0" presId="urn:microsoft.com/office/officeart/2005/8/layout/pList2"/>
    <dgm:cxn modelId="{34305A46-E683-43F2-980E-F23A6DC0CD1F}" type="presParOf" srcId="{9AF2C037-74E0-4A4E-8440-8AB2570066B4}" destId="{7D21374A-48F6-4AC8-AFBB-E5202CA5D2B2}" srcOrd="1" destOrd="0" presId="urn:microsoft.com/office/officeart/2005/8/layout/pList2"/>
    <dgm:cxn modelId="{88C4288A-30D1-4D5E-BECF-78731BBA6BE1}" type="presParOf" srcId="{9AF2C037-74E0-4A4E-8440-8AB2570066B4}" destId="{332D6B6D-687A-486E-B2EC-3BD83D0B5A9B}" srcOrd="2" destOrd="0" presId="urn:microsoft.com/office/officeart/2005/8/layout/pList2"/>
    <dgm:cxn modelId="{6EA7225A-A873-4F89-8ECA-72AB7ADB8633}" type="presParOf" srcId="{7C8CA977-052C-42C0-9303-6126470950E7}" destId="{4B3C1034-9AF9-410B-9CC9-FD9A19E2DCC0}" srcOrd="3" destOrd="0" presId="urn:microsoft.com/office/officeart/2005/8/layout/pList2"/>
    <dgm:cxn modelId="{8AC48B03-AF54-41F9-BEF2-88173FD0D4D0}" type="presParOf" srcId="{7C8CA977-052C-42C0-9303-6126470950E7}" destId="{567DCB52-1B0A-4AB1-9A4D-F85CA1EA0B4F}" srcOrd="4" destOrd="0" presId="urn:microsoft.com/office/officeart/2005/8/layout/pList2"/>
    <dgm:cxn modelId="{E16F684A-7EB8-428F-AD4B-1D9C5CB8A26C}" type="presParOf" srcId="{567DCB52-1B0A-4AB1-9A4D-F85CA1EA0B4F}" destId="{33A6DD27-C135-4CDB-8742-33F7CB775860}" srcOrd="0" destOrd="0" presId="urn:microsoft.com/office/officeart/2005/8/layout/pList2"/>
    <dgm:cxn modelId="{D346568A-8DF0-4C29-921D-02999BED2EFA}" type="presParOf" srcId="{567DCB52-1B0A-4AB1-9A4D-F85CA1EA0B4F}" destId="{C2CA02A3-65BD-4025-A400-96B7D985D9F3}" srcOrd="1" destOrd="0" presId="urn:microsoft.com/office/officeart/2005/8/layout/pList2"/>
    <dgm:cxn modelId="{C03B758F-704F-4FAE-B0DA-BBFF87A55C77}" type="presParOf" srcId="{567DCB52-1B0A-4AB1-9A4D-F85CA1EA0B4F}" destId="{C0E0BD98-BE37-4935-A200-C5899B1517F0}" srcOrd="2" destOrd="0" presId="urn:microsoft.com/office/officeart/2005/8/layout/pList2"/>
    <dgm:cxn modelId="{1F56DCF6-C198-4354-BBA3-E74B5DA00539}" type="presParOf" srcId="{7C8CA977-052C-42C0-9303-6126470950E7}" destId="{B453C3AB-5CBE-4A65-A131-7E15C3F0998F}" srcOrd="5" destOrd="0" presId="urn:microsoft.com/office/officeart/2005/8/layout/pList2"/>
    <dgm:cxn modelId="{A62CA44F-63B3-4394-A955-237CB6A5F509}" type="presParOf" srcId="{7C8CA977-052C-42C0-9303-6126470950E7}" destId="{4A7197B8-D615-4E1F-B485-642A7A22E83D}" srcOrd="6" destOrd="0" presId="urn:microsoft.com/office/officeart/2005/8/layout/pList2"/>
    <dgm:cxn modelId="{8BC28EAB-5049-416B-90C7-D028DDA751CF}" type="presParOf" srcId="{4A7197B8-D615-4E1F-B485-642A7A22E83D}" destId="{2CBF922C-348C-4792-A955-AB733E0AE3B4}" srcOrd="0" destOrd="0" presId="urn:microsoft.com/office/officeart/2005/8/layout/pList2"/>
    <dgm:cxn modelId="{5A90139D-1BAD-4805-AACC-25AE9BEE2144}" type="presParOf" srcId="{4A7197B8-D615-4E1F-B485-642A7A22E83D}" destId="{0493FB9A-FE30-4EF0-B5F7-737E968E7D0D}" srcOrd="1" destOrd="0" presId="urn:microsoft.com/office/officeart/2005/8/layout/pList2"/>
    <dgm:cxn modelId="{A8A49817-7CC3-4A8A-A2C9-3CE9CD7789FC}" type="presParOf" srcId="{4A7197B8-D615-4E1F-B485-642A7A22E83D}" destId="{6F2A66A3-AE1B-4646-B04C-32F6066E481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1FF5BD-33E7-4FA2-BC6D-428D7942540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B3F7C9C-FCA7-4CFD-8295-08B8CD33D495}">
      <dgm:prSet phldrT="[Text]"/>
      <dgm:spPr/>
      <dgm:t>
        <a:bodyPr/>
        <a:lstStyle/>
        <a:p>
          <a:r>
            <a:rPr lang="en-HK" dirty="0" smtClean="0"/>
            <a:t>Antibiotic</a:t>
          </a:r>
          <a:endParaRPr lang="en-US" dirty="0"/>
        </a:p>
      </dgm:t>
    </dgm:pt>
    <dgm:pt modelId="{601CBF70-2C45-4C85-86A1-AF3DD286D051}" type="parTrans" cxnId="{1CBE0821-A584-4823-B7FB-1FE84B2936C4}">
      <dgm:prSet/>
      <dgm:spPr/>
      <dgm:t>
        <a:bodyPr/>
        <a:lstStyle/>
        <a:p>
          <a:endParaRPr lang="en-US"/>
        </a:p>
      </dgm:t>
    </dgm:pt>
    <dgm:pt modelId="{2B8960C6-3B28-4536-A34E-8C82EDD656F5}" type="sibTrans" cxnId="{1CBE0821-A584-4823-B7FB-1FE84B2936C4}">
      <dgm:prSet/>
      <dgm:spPr/>
      <dgm:t>
        <a:bodyPr/>
        <a:lstStyle/>
        <a:p>
          <a:endParaRPr lang="en-US"/>
        </a:p>
      </dgm:t>
    </dgm:pt>
    <dgm:pt modelId="{BAA2D1C8-8D31-4616-8334-01624F524BB0}">
      <dgm:prSet phldrT="[Text]"/>
      <dgm:spPr/>
      <dgm:t>
        <a:bodyPr/>
        <a:lstStyle/>
        <a:p>
          <a:r>
            <a:rPr lang="en-US" dirty="0" smtClean="0"/>
            <a:t>Anesthetic</a:t>
          </a:r>
        </a:p>
        <a:p>
          <a:r>
            <a:rPr lang="en-HK" dirty="0" smtClean="0"/>
            <a:t>(Sedatives)</a:t>
          </a:r>
          <a:endParaRPr lang="en-US" dirty="0"/>
        </a:p>
      </dgm:t>
    </dgm:pt>
    <dgm:pt modelId="{3703E558-23E3-4F34-BD3F-570A3758DCC5}" type="parTrans" cxnId="{8A5E4ED3-0782-4CF7-906A-E33AD0BE443F}">
      <dgm:prSet/>
      <dgm:spPr/>
      <dgm:t>
        <a:bodyPr/>
        <a:lstStyle/>
        <a:p>
          <a:endParaRPr lang="en-US"/>
        </a:p>
      </dgm:t>
    </dgm:pt>
    <dgm:pt modelId="{686D1A31-9247-46C8-8CDA-F5FCFF696D98}" type="sibTrans" cxnId="{8A5E4ED3-0782-4CF7-906A-E33AD0BE443F}">
      <dgm:prSet/>
      <dgm:spPr/>
      <dgm:t>
        <a:bodyPr/>
        <a:lstStyle/>
        <a:p>
          <a:endParaRPr lang="en-US"/>
        </a:p>
      </dgm:t>
    </dgm:pt>
    <dgm:pt modelId="{5167B2D5-F749-43FA-BBE9-710CC4CD45FB}">
      <dgm:prSet phldrT="[Text]"/>
      <dgm:spPr/>
      <dgm:t>
        <a:bodyPr/>
        <a:lstStyle/>
        <a:p>
          <a:r>
            <a:rPr lang="en-HK" dirty="0" smtClean="0"/>
            <a:t>Analgesics/Anti-inflammatory</a:t>
          </a:r>
          <a:endParaRPr lang="en-US" dirty="0"/>
        </a:p>
      </dgm:t>
    </dgm:pt>
    <dgm:pt modelId="{577E13A3-52F9-4645-B66B-1FEE41C030F9}" type="parTrans" cxnId="{B665A7B0-BD50-48F6-9977-D5889ACFB98C}">
      <dgm:prSet/>
      <dgm:spPr/>
      <dgm:t>
        <a:bodyPr/>
        <a:lstStyle/>
        <a:p>
          <a:endParaRPr lang="en-US"/>
        </a:p>
      </dgm:t>
    </dgm:pt>
    <dgm:pt modelId="{3C5B9691-EA91-44B6-AD2E-8074555A48BA}" type="sibTrans" cxnId="{B665A7B0-BD50-48F6-9977-D5889ACFB98C}">
      <dgm:prSet/>
      <dgm:spPr/>
      <dgm:t>
        <a:bodyPr/>
        <a:lstStyle/>
        <a:p>
          <a:endParaRPr lang="en-US"/>
        </a:p>
      </dgm:t>
    </dgm:pt>
    <dgm:pt modelId="{2BA791B8-EA80-4F3A-B63A-966C7CFE354B}">
      <dgm:prSet phldrT="[Text]"/>
      <dgm:spPr/>
      <dgm:t>
        <a:bodyPr/>
        <a:lstStyle/>
        <a:p>
          <a:r>
            <a:rPr lang="en-HK" dirty="0" smtClean="0"/>
            <a:t>Corticosteroid</a:t>
          </a:r>
          <a:endParaRPr lang="en-US" dirty="0"/>
        </a:p>
      </dgm:t>
    </dgm:pt>
    <dgm:pt modelId="{2082E770-7409-42FF-A371-D9F59D3CAD29}" type="parTrans" cxnId="{72A1E555-5ED1-488B-A5AB-E8D6591016B9}">
      <dgm:prSet/>
      <dgm:spPr/>
      <dgm:t>
        <a:bodyPr/>
        <a:lstStyle/>
        <a:p>
          <a:endParaRPr lang="en-US"/>
        </a:p>
      </dgm:t>
    </dgm:pt>
    <dgm:pt modelId="{2F30507D-1907-4FE9-8A96-7CF57D44EDDA}" type="sibTrans" cxnId="{72A1E555-5ED1-488B-A5AB-E8D6591016B9}">
      <dgm:prSet/>
      <dgm:spPr/>
      <dgm:t>
        <a:bodyPr/>
        <a:lstStyle/>
        <a:p>
          <a:endParaRPr lang="en-US"/>
        </a:p>
      </dgm:t>
    </dgm:pt>
    <dgm:pt modelId="{48875B28-6DBB-4412-AF8A-9061D1219436}">
      <dgm:prSet phldrT="[Text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HK" sz="1900" dirty="0" smtClean="0"/>
            <a:t>Fluid/ Supplement</a:t>
          </a:r>
        </a:p>
      </dgm:t>
    </dgm:pt>
    <dgm:pt modelId="{A01B9734-D244-4C4E-85CF-0832ED611286}" type="parTrans" cxnId="{2BE163CA-DA71-4717-A9EF-A4A3431C4FB9}">
      <dgm:prSet/>
      <dgm:spPr/>
      <dgm:t>
        <a:bodyPr/>
        <a:lstStyle/>
        <a:p>
          <a:endParaRPr lang="en-US"/>
        </a:p>
      </dgm:t>
    </dgm:pt>
    <dgm:pt modelId="{C20B4BFA-3016-4306-AAB7-272E517644B3}" type="sibTrans" cxnId="{2BE163CA-DA71-4717-A9EF-A4A3431C4FB9}">
      <dgm:prSet/>
      <dgm:spPr/>
      <dgm:t>
        <a:bodyPr/>
        <a:lstStyle/>
        <a:p>
          <a:endParaRPr lang="en-US"/>
        </a:p>
      </dgm:t>
    </dgm:pt>
    <dgm:pt modelId="{632BF71B-E7CF-40B0-883E-9CEF7F8228B5}">
      <dgm:prSet phldrT="[Text]"/>
      <dgm:spPr/>
      <dgm:t>
        <a:bodyPr/>
        <a:lstStyle/>
        <a:p>
          <a:r>
            <a:rPr lang="en-HK" dirty="0" smtClean="0"/>
            <a:t>Antiparasitic</a:t>
          </a:r>
          <a:endParaRPr lang="en-US" dirty="0"/>
        </a:p>
      </dgm:t>
    </dgm:pt>
    <dgm:pt modelId="{0134206E-737C-4477-8152-CD5745885FB9}" type="parTrans" cxnId="{CF64DE6D-E95C-4977-9EB4-76C9623256E7}">
      <dgm:prSet/>
      <dgm:spPr/>
      <dgm:t>
        <a:bodyPr/>
        <a:lstStyle/>
        <a:p>
          <a:endParaRPr lang="en-US"/>
        </a:p>
      </dgm:t>
    </dgm:pt>
    <dgm:pt modelId="{C9C09FA1-F4EF-4F68-B311-15F1E7381215}" type="sibTrans" cxnId="{CF64DE6D-E95C-4977-9EB4-76C9623256E7}">
      <dgm:prSet/>
      <dgm:spPr/>
      <dgm:t>
        <a:bodyPr/>
        <a:lstStyle/>
        <a:p>
          <a:endParaRPr lang="en-US"/>
        </a:p>
      </dgm:t>
    </dgm:pt>
    <dgm:pt modelId="{8EDB5077-E748-4B8E-A32E-09DB2D234D7D}">
      <dgm:prSet phldrT="[Text]"/>
      <dgm:spPr/>
      <dgm:t>
        <a:bodyPr/>
        <a:lstStyle/>
        <a:p>
          <a:r>
            <a:rPr lang="en-HK" dirty="0" smtClean="0"/>
            <a:t>Anticoagulant</a:t>
          </a:r>
          <a:endParaRPr lang="en-US" dirty="0"/>
        </a:p>
      </dgm:t>
    </dgm:pt>
    <dgm:pt modelId="{BB3DE0ED-916B-4F43-9409-AC462B0B1448}" type="parTrans" cxnId="{3F19D04A-0D78-4042-BB05-075F83245185}">
      <dgm:prSet/>
      <dgm:spPr/>
      <dgm:t>
        <a:bodyPr/>
        <a:lstStyle/>
        <a:p>
          <a:endParaRPr lang="en-US"/>
        </a:p>
      </dgm:t>
    </dgm:pt>
    <dgm:pt modelId="{FBDEE697-94C9-43C2-AEB0-4FD749E864CE}" type="sibTrans" cxnId="{3F19D04A-0D78-4042-BB05-075F83245185}">
      <dgm:prSet/>
      <dgm:spPr/>
      <dgm:t>
        <a:bodyPr/>
        <a:lstStyle/>
        <a:p>
          <a:endParaRPr lang="en-US"/>
        </a:p>
      </dgm:t>
    </dgm:pt>
    <dgm:pt modelId="{0DC5EC13-6DF8-4628-81A1-165DA63914C7}">
      <dgm:prSet phldrT="[Text]"/>
      <dgm:spPr/>
      <dgm:t>
        <a:bodyPr/>
        <a:lstStyle/>
        <a:p>
          <a:r>
            <a:rPr lang="en-HK" dirty="0" smtClean="0"/>
            <a:t>Oxytocin</a:t>
          </a:r>
          <a:endParaRPr lang="en-US" dirty="0"/>
        </a:p>
      </dgm:t>
    </dgm:pt>
    <dgm:pt modelId="{E79AC0AF-A222-4A01-9C97-92D97F8567A5}" type="parTrans" cxnId="{C1D940EE-2B0A-40F5-A249-141B4C4AA1EC}">
      <dgm:prSet/>
      <dgm:spPr/>
      <dgm:t>
        <a:bodyPr/>
        <a:lstStyle/>
        <a:p>
          <a:endParaRPr lang="en-US"/>
        </a:p>
      </dgm:t>
    </dgm:pt>
    <dgm:pt modelId="{B228F840-B1B8-4D21-9589-565F912F760F}" type="sibTrans" cxnId="{C1D940EE-2B0A-40F5-A249-141B4C4AA1EC}">
      <dgm:prSet/>
      <dgm:spPr/>
      <dgm:t>
        <a:bodyPr/>
        <a:lstStyle/>
        <a:p>
          <a:endParaRPr lang="en-US"/>
        </a:p>
      </dgm:t>
    </dgm:pt>
    <dgm:pt modelId="{DC9866C0-48B2-4952-ADE5-1480308E5DDC}">
      <dgm:prSet phldrT="[Text]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en-HK" dirty="0" smtClean="0"/>
            <a:t>Antidote</a:t>
          </a:r>
          <a:endParaRPr lang="en-US" dirty="0"/>
        </a:p>
      </dgm:t>
    </dgm:pt>
    <dgm:pt modelId="{A7D45649-672B-425C-88C1-7E0B97D2E25F}" type="parTrans" cxnId="{61BA67E5-0F66-4E0B-9002-25F35C60B2B6}">
      <dgm:prSet/>
      <dgm:spPr/>
      <dgm:t>
        <a:bodyPr/>
        <a:lstStyle/>
        <a:p>
          <a:endParaRPr lang="en-US"/>
        </a:p>
      </dgm:t>
    </dgm:pt>
    <dgm:pt modelId="{50624D4E-9055-4BF3-8CA9-A1689BBBE26D}" type="sibTrans" cxnId="{61BA67E5-0F66-4E0B-9002-25F35C60B2B6}">
      <dgm:prSet/>
      <dgm:spPr/>
      <dgm:t>
        <a:bodyPr/>
        <a:lstStyle/>
        <a:p>
          <a:endParaRPr lang="en-US"/>
        </a:p>
      </dgm:t>
    </dgm:pt>
    <dgm:pt modelId="{BBF2E871-84BA-214E-9C62-36E22529F857}">
      <dgm:prSet phldrT="[Text]"/>
      <dgm:spPr>
        <a:solidFill>
          <a:srgbClr val="C66951"/>
        </a:solidFill>
      </dgm:spPr>
      <dgm:t>
        <a:bodyPr/>
        <a:lstStyle/>
        <a:p>
          <a:r>
            <a:rPr lang="en-HK" dirty="0" smtClean="0"/>
            <a:t>Antineoplastic* Tamoxifen </a:t>
          </a:r>
          <a:endParaRPr lang="en-US" dirty="0"/>
        </a:p>
      </dgm:t>
    </dgm:pt>
    <dgm:pt modelId="{8D06D7BD-45D1-CD4D-8D38-D425D1CA9E26}" type="parTrans" cxnId="{1A8782C5-E9BA-C842-9FCD-0F465F264DD4}">
      <dgm:prSet/>
      <dgm:spPr/>
      <dgm:t>
        <a:bodyPr/>
        <a:lstStyle/>
        <a:p>
          <a:endParaRPr lang="en-US"/>
        </a:p>
      </dgm:t>
    </dgm:pt>
    <dgm:pt modelId="{1945631B-8FF5-0940-B840-5BE5826CA7C9}" type="sibTrans" cxnId="{1A8782C5-E9BA-C842-9FCD-0F465F264DD4}">
      <dgm:prSet/>
      <dgm:spPr/>
      <dgm:t>
        <a:bodyPr/>
        <a:lstStyle/>
        <a:p>
          <a:endParaRPr lang="en-US"/>
        </a:p>
      </dgm:t>
    </dgm:pt>
    <dgm:pt modelId="{D9A0F74E-9C33-46B2-A3F1-287DA144DECE}" type="pres">
      <dgm:prSet presAssocID="{BF1FF5BD-33E7-4FA2-BC6D-428D794254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B5E151-8B0A-C549-BB72-17BAD9430879}" type="pres">
      <dgm:prSet presAssocID="{BBF2E871-84BA-214E-9C62-36E22529F857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F27CE-8060-D045-8345-4F490624CD0F}" type="pres">
      <dgm:prSet presAssocID="{1945631B-8FF5-0940-B840-5BE5826CA7C9}" presName="sibTrans" presStyleCnt="0"/>
      <dgm:spPr/>
    </dgm:pt>
    <dgm:pt modelId="{40134197-4CF4-4C03-888B-81B53F1A4E4A}" type="pres">
      <dgm:prSet presAssocID="{EB3F7C9C-FCA7-4CFD-8295-08B8CD33D495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B82A5-8573-468E-9C21-6DDAD2E9D76B}" type="pres">
      <dgm:prSet presAssocID="{2B8960C6-3B28-4536-A34E-8C82EDD656F5}" presName="sibTrans" presStyleCnt="0"/>
      <dgm:spPr/>
      <dgm:t>
        <a:bodyPr/>
        <a:lstStyle/>
        <a:p>
          <a:endParaRPr lang="en-US"/>
        </a:p>
      </dgm:t>
    </dgm:pt>
    <dgm:pt modelId="{BCF85E1A-83C9-4DE3-BC5C-7598F075A8BF}" type="pres">
      <dgm:prSet presAssocID="{632BF71B-E7CF-40B0-883E-9CEF7F8228B5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AC94D-2878-4253-943A-047818820B80}" type="pres">
      <dgm:prSet presAssocID="{C9C09FA1-F4EF-4F68-B311-15F1E7381215}" presName="sibTrans" presStyleCnt="0"/>
      <dgm:spPr/>
      <dgm:t>
        <a:bodyPr/>
        <a:lstStyle/>
        <a:p>
          <a:endParaRPr lang="en-US"/>
        </a:p>
      </dgm:t>
    </dgm:pt>
    <dgm:pt modelId="{A759E623-C777-4F77-8363-182BDE62A27C}" type="pres">
      <dgm:prSet presAssocID="{BAA2D1C8-8D31-4616-8334-01624F524BB0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D69CE-13E8-492B-AC0A-8F4F05EA1972}" type="pres">
      <dgm:prSet presAssocID="{686D1A31-9247-46C8-8CDA-F5FCFF696D98}" presName="sibTrans" presStyleCnt="0"/>
      <dgm:spPr/>
      <dgm:t>
        <a:bodyPr/>
        <a:lstStyle/>
        <a:p>
          <a:endParaRPr lang="en-US"/>
        </a:p>
      </dgm:t>
    </dgm:pt>
    <dgm:pt modelId="{2ADB6596-8D98-422C-8FD3-318E1EBCA17C}" type="pres">
      <dgm:prSet presAssocID="{DC9866C0-48B2-4952-ADE5-1480308E5DDC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C628A-F60B-42A2-A0F2-5BA63C9F74D8}" type="pres">
      <dgm:prSet presAssocID="{50624D4E-9055-4BF3-8CA9-A1689BBBE26D}" presName="sibTrans" presStyleCnt="0"/>
      <dgm:spPr/>
    </dgm:pt>
    <dgm:pt modelId="{8D2C6EBA-B8C8-4799-8ADC-6CB1CA70B1EE}" type="pres">
      <dgm:prSet presAssocID="{5167B2D5-F749-43FA-BBE9-710CC4CD45FB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AAEAE-366C-4EAF-B2E2-8D87AAB79C1C}" type="pres">
      <dgm:prSet presAssocID="{3C5B9691-EA91-44B6-AD2E-8074555A48BA}" presName="sibTrans" presStyleCnt="0"/>
      <dgm:spPr/>
      <dgm:t>
        <a:bodyPr/>
        <a:lstStyle/>
        <a:p>
          <a:endParaRPr lang="en-US"/>
        </a:p>
      </dgm:t>
    </dgm:pt>
    <dgm:pt modelId="{21DC6F0E-9C90-420B-9BE8-3EE3C24CC418}" type="pres">
      <dgm:prSet presAssocID="{2BA791B8-EA80-4F3A-B63A-966C7CFE354B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19387-BB51-4313-84CA-70FFA065B4C5}" type="pres">
      <dgm:prSet presAssocID="{2F30507D-1907-4FE9-8A96-7CF57D44EDDA}" presName="sibTrans" presStyleCnt="0"/>
      <dgm:spPr/>
      <dgm:t>
        <a:bodyPr/>
        <a:lstStyle/>
        <a:p>
          <a:endParaRPr lang="en-US"/>
        </a:p>
      </dgm:t>
    </dgm:pt>
    <dgm:pt modelId="{E6BD3B10-2BB6-4FF9-9A94-BF350441C405}" type="pres">
      <dgm:prSet presAssocID="{8EDB5077-E748-4B8E-A32E-09DB2D234D7D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E2935-4E53-44A5-85EC-1D5541F4A7AF}" type="pres">
      <dgm:prSet presAssocID="{FBDEE697-94C9-43C2-AEB0-4FD749E864CE}" presName="sibTrans" presStyleCnt="0"/>
      <dgm:spPr/>
      <dgm:t>
        <a:bodyPr/>
        <a:lstStyle/>
        <a:p>
          <a:endParaRPr lang="en-US"/>
        </a:p>
      </dgm:t>
    </dgm:pt>
    <dgm:pt modelId="{9B86DDF3-B024-4E57-B099-2FDC2393E71F}" type="pres">
      <dgm:prSet presAssocID="{0DC5EC13-6DF8-4628-81A1-165DA63914C7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036BD-B28F-4FA8-ADAE-93CC1450099F}" type="pres">
      <dgm:prSet presAssocID="{B228F840-B1B8-4D21-9589-565F912F760F}" presName="sibTrans" presStyleCnt="0"/>
      <dgm:spPr/>
    </dgm:pt>
    <dgm:pt modelId="{7B374604-2BC3-4F0F-87D8-C41B1F61BF91}" type="pres">
      <dgm:prSet presAssocID="{48875B28-6DBB-4412-AF8A-9061D1219436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770C3C-695B-6A4B-AC73-B1AD04066A69}" type="presOf" srcId="{BBF2E871-84BA-214E-9C62-36E22529F857}" destId="{ADB5E151-8B0A-C549-BB72-17BAD9430879}" srcOrd="0" destOrd="0" presId="urn:microsoft.com/office/officeart/2005/8/layout/default"/>
    <dgm:cxn modelId="{CF64DE6D-E95C-4977-9EB4-76C9623256E7}" srcId="{BF1FF5BD-33E7-4FA2-BC6D-428D7942540A}" destId="{632BF71B-E7CF-40B0-883E-9CEF7F8228B5}" srcOrd="2" destOrd="0" parTransId="{0134206E-737C-4477-8152-CD5745885FB9}" sibTransId="{C9C09FA1-F4EF-4F68-B311-15F1E7381215}"/>
    <dgm:cxn modelId="{2BE163CA-DA71-4717-A9EF-A4A3431C4FB9}" srcId="{BF1FF5BD-33E7-4FA2-BC6D-428D7942540A}" destId="{48875B28-6DBB-4412-AF8A-9061D1219436}" srcOrd="9" destOrd="0" parTransId="{A01B9734-D244-4C4E-85CF-0832ED611286}" sibTransId="{C20B4BFA-3016-4306-AAB7-272E517644B3}"/>
    <dgm:cxn modelId="{72A1E555-5ED1-488B-A5AB-E8D6591016B9}" srcId="{BF1FF5BD-33E7-4FA2-BC6D-428D7942540A}" destId="{2BA791B8-EA80-4F3A-B63A-966C7CFE354B}" srcOrd="6" destOrd="0" parTransId="{2082E770-7409-42FF-A371-D9F59D3CAD29}" sibTransId="{2F30507D-1907-4FE9-8A96-7CF57D44EDDA}"/>
    <dgm:cxn modelId="{27E74D95-1664-4418-97F6-C09CB5833451}" type="presOf" srcId="{EB3F7C9C-FCA7-4CFD-8295-08B8CD33D495}" destId="{40134197-4CF4-4C03-888B-81B53F1A4E4A}" srcOrd="0" destOrd="0" presId="urn:microsoft.com/office/officeart/2005/8/layout/default"/>
    <dgm:cxn modelId="{FF87A372-78A5-42EA-ADB5-244F4F159666}" type="presOf" srcId="{8EDB5077-E748-4B8E-A32E-09DB2D234D7D}" destId="{E6BD3B10-2BB6-4FF9-9A94-BF350441C405}" srcOrd="0" destOrd="0" presId="urn:microsoft.com/office/officeart/2005/8/layout/default"/>
    <dgm:cxn modelId="{1A8782C5-E9BA-C842-9FCD-0F465F264DD4}" srcId="{BF1FF5BD-33E7-4FA2-BC6D-428D7942540A}" destId="{BBF2E871-84BA-214E-9C62-36E22529F857}" srcOrd="0" destOrd="0" parTransId="{8D06D7BD-45D1-CD4D-8D38-D425D1CA9E26}" sibTransId="{1945631B-8FF5-0940-B840-5BE5826CA7C9}"/>
    <dgm:cxn modelId="{48D9F14B-EAEA-40E6-B843-957EF3331984}" type="presOf" srcId="{0DC5EC13-6DF8-4628-81A1-165DA63914C7}" destId="{9B86DDF3-B024-4E57-B099-2FDC2393E71F}" srcOrd="0" destOrd="0" presId="urn:microsoft.com/office/officeart/2005/8/layout/default"/>
    <dgm:cxn modelId="{8A5E4ED3-0782-4CF7-906A-E33AD0BE443F}" srcId="{BF1FF5BD-33E7-4FA2-BC6D-428D7942540A}" destId="{BAA2D1C8-8D31-4616-8334-01624F524BB0}" srcOrd="3" destOrd="0" parTransId="{3703E558-23E3-4F34-BD3F-570A3758DCC5}" sibTransId="{686D1A31-9247-46C8-8CDA-F5FCFF696D98}"/>
    <dgm:cxn modelId="{AA4EA89F-65F6-4229-A1E7-D9FD75401A89}" type="presOf" srcId="{BF1FF5BD-33E7-4FA2-BC6D-428D7942540A}" destId="{D9A0F74E-9C33-46B2-A3F1-287DA144DECE}" srcOrd="0" destOrd="0" presId="urn:microsoft.com/office/officeart/2005/8/layout/default"/>
    <dgm:cxn modelId="{3F19D04A-0D78-4042-BB05-075F83245185}" srcId="{BF1FF5BD-33E7-4FA2-BC6D-428D7942540A}" destId="{8EDB5077-E748-4B8E-A32E-09DB2D234D7D}" srcOrd="7" destOrd="0" parTransId="{BB3DE0ED-916B-4F43-9409-AC462B0B1448}" sibTransId="{FBDEE697-94C9-43C2-AEB0-4FD749E864CE}"/>
    <dgm:cxn modelId="{BE4E6973-A0E0-43CC-9019-C1DB9D3D5CF3}" type="presOf" srcId="{632BF71B-E7CF-40B0-883E-9CEF7F8228B5}" destId="{BCF85E1A-83C9-4DE3-BC5C-7598F075A8BF}" srcOrd="0" destOrd="0" presId="urn:microsoft.com/office/officeart/2005/8/layout/default"/>
    <dgm:cxn modelId="{E79B0643-C8F5-4F2F-A16B-D3DFEE3D77CC}" type="presOf" srcId="{48875B28-6DBB-4412-AF8A-9061D1219436}" destId="{7B374604-2BC3-4F0F-87D8-C41B1F61BF91}" srcOrd="0" destOrd="0" presId="urn:microsoft.com/office/officeart/2005/8/layout/default"/>
    <dgm:cxn modelId="{33395F3A-0BF4-4F98-ABA1-444F36B98C26}" type="presOf" srcId="{BAA2D1C8-8D31-4616-8334-01624F524BB0}" destId="{A759E623-C777-4F77-8363-182BDE62A27C}" srcOrd="0" destOrd="0" presId="urn:microsoft.com/office/officeart/2005/8/layout/default"/>
    <dgm:cxn modelId="{61BA67E5-0F66-4E0B-9002-25F35C60B2B6}" srcId="{BF1FF5BD-33E7-4FA2-BC6D-428D7942540A}" destId="{DC9866C0-48B2-4952-ADE5-1480308E5DDC}" srcOrd="4" destOrd="0" parTransId="{A7D45649-672B-425C-88C1-7E0B97D2E25F}" sibTransId="{50624D4E-9055-4BF3-8CA9-A1689BBBE26D}"/>
    <dgm:cxn modelId="{C1D940EE-2B0A-40F5-A249-141B4C4AA1EC}" srcId="{BF1FF5BD-33E7-4FA2-BC6D-428D7942540A}" destId="{0DC5EC13-6DF8-4628-81A1-165DA63914C7}" srcOrd="8" destOrd="0" parTransId="{E79AC0AF-A222-4A01-9C97-92D97F8567A5}" sibTransId="{B228F840-B1B8-4D21-9589-565F912F760F}"/>
    <dgm:cxn modelId="{B665A7B0-BD50-48F6-9977-D5889ACFB98C}" srcId="{BF1FF5BD-33E7-4FA2-BC6D-428D7942540A}" destId="{5167B2D5-F749-43FA-BBE9-710CC4CD45FB}" srcOrd="5" destOrd="0" parTransId="{577E13A3-52F9-4645-B66B-1FEE41C030F9}" sibTransId="{3C5B9691-EA91-44B6-AD2E-8074555A48BA}"/>
    <dgm:cxn modelId="{1CBE0821-A584-4823-B7FB-1FE84B2936C4}" srcId="{BF1FF5BD-33E7-4FA2-BC6D-428D7942540A}" destId="{EB3F7C9C-FCA7-4CFD-8295-08B8CD33D495}" srcOrd="1" destOrd="0" parTransId="{601CBF70-2C45-4C85-86A1-AF3DD286D051}" sibTransId="{2B8960C6-3B28-4536-A34E-8C82EDD656F5}"/>
    <dgm:cxn modelId="{B8548D51-81D8-4EEA-946C-F520E4B779B1}" type="presOf" srcId="{5167B2D5-F749-43FA-BBE9-710CC4CD45FB}" destId="{8D2C6EBA-B8C8-4799-8ADC-6CB1CA70B1EE}" srcOrd="0" destOrd="0" presId="urn:microsoft.com/office/officeart/2005/8/layout/default"/>
    <dgm:cxn modelId="{442AADA1-8F2D-4E59-B513-93DB36348429}" type="presOf" srcId="{2BA791B8-EA80-4F3A-B63A-966C7CFE354B}" destId="{21DC6F0E-9C90-420B-9BE8-3EE3C24CC418}" srcOrd="0" destOrd="0" presId="urn:microsoft.com/office/officeart/2005/8/layout/default"/>
    <dgm:cxn modelId="{847B64CC-05F5-4EE1-91E3-F3B4B10DA55A}" type="presOf" srcId="{DC9866C0-48B2-4952-ADE5-1480308E5DDC}" destId="{2ADB6596-8D98-422C-8FD3-318E1EBCA17C}" srcOrd="0" destOrd="0" presId="urn:microsoft.com/office/officeart/2005/8/layout/default"/>
    <dgm:cxn modelId="{2033AB95-EE73-BF4F-9316-D8BB1ACD5BC4}" type="presParOf" srcId="{D9A0F74E-9C33-46B2-A3F1-287DA144DECE}" destId="{ADB5E151-8B0A-C549-BB72-17BAD9430879}" srcOrd="0" destOrd="0" presId="urn:microsoft.com/office/officeart/2005/8/layout/default"/>
    <dgm:cxn modelId="{6C80E169-DA11-EB4D-91F1-975A36816268}" type="presParOf" srcId="{D9A0F74E-9C33-46B2-A3F1-287DA144DECE}" destId="{99DF27CE-8060-D045-8345-4F490624CD0F}" srcOrd="1" destOrd="0" presId="urn:microsoft.com/office/officeart/2005/8/layout/default"/>
    <dgm:cxn modelId="{21D82062-CF7C-448A-BD5B-5AA85F239EE9}" type="presParOf" srcId="{D9A0F74E-9C33-46B2-A3F1-287DA144DECE}" destId="{40134197-4CF4-4C03-888B-81B53F1A4E4A}" srcOrd="2" destOrd="0" presId="urn:microsoft.com/office/officeart/2005/8/layout/default"/>
    <dgm:cxn modelId="{74B1CC19-73BC-4101-A952-C8362AC7687C}" type="presParOf" srcId="{D9A0F74E-9C33-46B2-A3F1-287DA144DECE}" destId="{9D8B82A5-8573-468E-9C21-6DDAD2E9D76B}" srcOrd="3" destOrd="0" presId="urn:microsoft.com/office/officeart/2005/8/layout/default"/>
    <dgm:cxn modelId="{762D4FEE-8F3A-492C-B224-DA21AEC8A209}" type="presParOf" srcId="{D9A0F74E-9C33-46B2-A3F1-287DA144DECE}" destId="{BCF85E1A-83C9-4DE3-BC5C-7598F075A8BF}" srcOrd="4" destOrd="0" presId="urn:microsoft.com/office/officeart/2005/8/layout/default"/>
    <dgm:cxn modelId="{1B919B17-7EF6-43D8-9436-37D0DE9D5A34}" type="presParOf" srcId="{D9A0F74E-9C33-46B2-A3F1-287DA144DECE}" destId="{5BFAC94D-2878-4253-943A-047818820B80}" srcOrd="5" destOrd="0" presId="urn:microsoft.com/office/officeart/2005/8/layout/default"/>
    <dgm:cxn modelId="{3BAA9533-B08D-4C53-AEB7-D983544A6995}" type="presParOf" srcId="{D9A0F74E-9C33-46B2-A3F1-287DA144DECE}" destId="{A759E623-C777-4F77-8363-182BDE62A27C}" srcOrd="6" destOrd="0" presId="urn:microsoft.com/office/officeart/2005/8/layout/default"/>
    <dgm:cxn modelId="{702CE7DF-49C4-411B-BE93-0F6602DA9AB2}" type="presParOf" srcId="{D9A0F74E-9C33-46B2-A3F1-287DA144DECE}" destId="{5D7D69CE-13E8-492B-AC0A-8F4F05EA1972}" srcOrd="7" destOrd="0" presId="urn:microsoft.com/office/officeart/2005/8/layout/default"/>
    <dgm:cxn modelId="{49E362F6-C2F6-469C-93FC-5381C5FA9969}" type="presParOf" srcId="{D9A0F74E-9C33-46B2-A3F1-287DA144DECE}" destId="{2ADB6596-8D98-422C-8FD3-318E1EBCA17C}" srcOrd="8" destOrd="0" presId="urn:microsoft.com/office/officeart/2005/8/layout/default"/>
    <dgm:cxn modelId="{5AA7527C-83AD-4F64-B5D6-EA3E5487FE73}" type="presParOf" srcId="{D9A0F74E-9C33-46B2-A3F1-287DA144DECE}" destId="{53BC628A-F60B-42A2-A0F2-5BA63C9F74D8}" srcOrd="9" destOrd="0" presId="urn:microsoft.com/office/officeart/2005/8/layout/default"/>
    <dgm:cxn modelId="{68758679-762A-4EB9-91E7-5485891A9AF8}" type="presParOf" srcId="{D9A0F74E-9C33-46B2-A3F1-287DA144DECE}" destId="{8D2C6EBA-B8C8-4799-8ADC-6CB1CA70B1EE}" srcOrd="10" destOrd="0" presId="urn:microsoft.com/office/officeart/2005/8/layout/default"/>
    <dgm:cxn modelId="{162DF7FD-8FED-4203-B988-C4F16ED3445F}" type="presParOf" srcId="{D9A0F74E-9C33-46B2-A3F1-287DA144DECE}" destId="{FEFAAEAE-366C-4EAF-B2E2-8D87AAB79C1C}" srcOrd="11" destOrd="0" presId="urn:microsoft.com/office/officeart/2005/8/layout/default"/>
    <dgm:cxn modelId="{0257AE05-2E0C-4A29-866C-D9F09006DAAC}" type="presParOf" srcId="{D9A0F74E-9C33-46B2-A3F1-287DA144DECE}" destId="{21DC6F0E-9C90-420B-9BE8-3EE3C24CC418}" srcOrd="12" destOrd="0" presId="urn:microsoft.com/office/officeart/2005/8/layout/default"/>
    <dgm:cxn modelId="{52480801-7BC3-4FCA-9262-E8317B4F3B67}" type="presParOf" srcId="{D9A0F74E-9C33-46B2-A3F1-287DA144DECE}" destId="{1B719387-BB51-4313-84CA-70FFA065B4C5}" srcOrd="13" destOrd="0" presId="urn:microsoft.com/office/officeart/2005/8/layout/default"/>
    <dgm:cxn modelId="{DDC5B9A9-EFB7-4C45-A341-9606EF32604C}" type="presParOf" srcId="{D9A0F74E-9C33-46B2-A3F1-287DA144DECE}" destId="{E6BD3B10-2BB6-4FF9-9A94-BF350441C405}" srcOrd="14" destOrd="0" presId="urn:microsoft.com/office/officeart/2005/8/layout/default"/>
    <dgm:cxn modelId="{A4466493-B307-4B38-B7E7-54CBE1E0727F}" type="presParOf" srcId="{D9A0F74E-9C33-46B2-A3F1-287DA144DECE}" destId="{497E2935-4E53-44A5-85EC-1D5541F4A7AF}" srcOrd="15" destOrd="0" presId="urn:microsoft.com/office/officeart/2005/8/layout/default"/>
    <dgm:cxn modelId="{2BB49E62-56EE-4340-A381-FC375F74E446}" type="presParOf" srcId="{D9A0F74E-9C33-46B2-A3F1-287DA144DECE}" destId="{9B86DDF3-B024-4E57-B099-2FDC2393E71F}" srcOrd="16" destOrd="0" presId="urn:microsoft.com/office/officeart/2005/8/layout/default"/>
    <dgm:cxn modelId="{0805682F-2EE1-4E6A-87E2-126770C1F72A}" type="presParOf" srcId="{D9A0F74E-9C33-46B2-A3F1-287DA144DECE}" destId="{9A8036BD-B28F-4FA8-ADAE-93CC1450099F}" srcOrd="17" destOrd="0" presId="urn:microsoft.com/office/officeart/2005/8/layout/default"/>
    <dgm:cxn modelId="{B4A5B09F-2B6C-4E9A-AFF3-3837399825AD}" type="presParOf" srcId="{D9A0F74E-9C33-46B2-A3F1-287DA144DECE}" destId="{7B374604-2BC3-4F0F-87D8-C41B1F61BF91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86659-5EB0-4010-866B-EB4451828D6F}">
      <dsp:nvSpPr>
        <dsp:cNvPr id="0" name=""/>
        <dsp:cNvSpPr/>
      </dsp:nvSpPr>
      <dsp:spPr>
        <a:xfrm>
          <a:off x="0" y="0"/>
          <a:ext cx="7620000" cy="162020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F53C8-A4AB-4A00-B0D0-8C2F307B8359}">
      <dsp:nvSpPr>
        <dsp:cNvPr id="0" name=""/>
        <dsp:cNvSpPr/>
      </dsp:nvSpPr>
      <dsp:spPr>
        <a:xfrm>
          <a:off x="230698" y="216027"/>
          <a:ext cx="1664791" cy="11881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7B6FF-FE79-432B-A3CF-225A5F6C89E0}">
      <dsp:nvSpPr>
        <dsp:cNvPr id="0" name=""/>
        <dsp:cNvSpPr/>
      </dsp:nvSpPr>
      <dsp:spPr>
        <a:xfrm rot="10800000">
          <a:off x="230698" y="1620202"/>
          <a:ext cx="1664791" cy="1980247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2600" kern="1200" dirty="0" smtClean="0"/>
            <a:t>Mouse</a:t>
          </a:r>
          <a:endParaRPr lang="en-US" sz="2600" kern="1200" dirty="0"/>
        </a:p>
      </dsp:txBody>
      <dsp:txXfrm rot="10800000">
        <a:off x="281896" y="1620202"/>
        <a:ext cx="1562395" cy="1929049"/>
      </dsp:txXfrm>
    </dsp:sp>
    <dsp:sp modelId="{332D6B6D-687A-486E-B2EC-3BD83D0B5A9B}">
      <dsp:nvSpPr>
        <dsp:cNvPr id="0" name=""/>
        <dsp:cNvSpPr/>
      </dsp:nvSpPr>
      <dsp:spPr>
        <a:xfrm>
          <a:off x="2061969" y="216027"/>
          <a:ext cx="1664791" cy="11881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6187B-160F-4BEB-9C6D-95677D6E46B9}">
      <dsp:nvSpPr>
        <dsp:cNvPr id="0" name=""/>
        <dsp:cNvSpPr/>
      </dsp:nvSpPr>
      <dsp:spPr>
        <a:xfrm rot="10800000">
          <a:off x="2061969" y="1620202"/>
          <a:ext cx="1664791" cy="1980247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3480166"/>
            <a:satOff val="-8347"/>
            <a:lumOff val="6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2600" kern="1200" dirty="0" smtClean="0"/>
            <a:t>Rats</a:t>
          </a:r>
          <a:endParaRPr lang="en-US" sz="2600" kern="1200" dirty="0"/>
        </a:p>
      </dsp:txBody>
      <dsp:txXfrm rot="10800000">
        <a:off x="2113167" y="1620202"/>
        <a:ext cx="1562395" cy="1929049"/>
      </dsp:txXfrm>
    </dsp:sp>
    <dsp:sp modelId="{C0E0BD98-BE37-4935-A200-C5899B1517F0}">
      <dsp:nvSpPr>
        <dsp:cNvPr id="0" name=""/>
        <dsp:cNvSpPr/>
      </dsp:nvSpPr>
      <dsp:spPr>
        <a:xfrm>
          <a:off x="3893239" y="216027"/>
          <a:ext cx="1664791" cy="11881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6DD27-C135-4CDB-8742-33F7CB775860}">
      <dsp:nvSpPr>
        <dsp:cNvPr id="0" name=""/>
        <dsp:cNvSpPr/>
      </dsp:nvSpPr>
      <dsp:spPr>
        <a:xfrm rot="10800000">
          <a:off x="3893239" y="1620202"/>
          <a:ext cx="1664791" cy="1980247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6960331"/>
            <a:satOff val="-16693"/>
            <a:lumOff val="13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2600" kern="1200" dirty="0" smtClean="0"/>
            <a:t>Rabbits</a:t>
          </a:r>
          <a:endParaRPr lang="en-US" sz="2600" kern="1200" dirty="0"/>
        </a:p>
      </dsp:txBody>
      <dsp:txXfrm rot="10800000">
        <a:off x="3944437" y="1620202"/>
        <a:ext cx="1562395" cy="1929049"/>
      </dsp:txXfrm>
    </dsp:sp>
    <dsp:sp modelId="{6F2A66A3-AE1B-4646-B04C-32F6066E481D}">
      <dsp:nvSpPr>
        <dsp:cNvPr id="0" name=""/>
        <dsp:cNvSpPr/>
      </dsp:nvSpPr>
      <dsp:spPr>
        <a:xfrm>
          <a:off x="5724510" y="216027"/>
          <a:ext cx="1664791" cy="11881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F922C-348C-4792-A955-AB733E0AE3B4}">
      <dsp:nvSpPr>
        <dsp:cNvPr id="0" name=""/>
        <dsp:cNvSpPr/>
      </dsp:nvSpPr>
      <dsp:spPr>
        <a:xfrm rot="10800000">
          <a:off x="5724510" y="1620202"/>
          <a:ext cx="1664791" cy="1980247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10440497"/>
            <a:satOff val="-25040"/>
            <a:lumOff val="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2600" kern="1200" dirty="0" smtClean="0"/>
            <a:t>Xenopus</a:t>
          </a:r>
          <a:endParaRPr lang="en-US" sz="2600" kern="1200" dirty="0"/>
        </a:p>
      </dsp:txBody>
      <dsp:txXfrm rot="10800000">
        <a:off x="5775708" y="1620202"/>
        <a:ext cx="1562395" cy="1929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5E151-8B0A-C549-BB72-17BAD9430879}">
      <dsp:nvSpPr>
        <dsp:cNvPr id="0" name=""/>
        <dsp:cNvSpPr/>
      </dsp:nvSpPr>
      <dsp:spPr>
        <a:xfrm>
          <a:off x="2232" y="29170"/>
          <a:ext cx="1771054" cy="1062632"/>
        </a:xfrm>
        <a:prstGeom prst="rect">
          <a:avLst/>
        </a:prstGeom>
        <a:solidFill>
          <a:srgbClr val="C669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1900" kern="1200" dirty="0" smtClean="0"/>
            <a:t>Antineoplastic* Tamoxifen </a:t>
          </a:r>
          <a:endParaRPr lang="en-US" sz="1900" kern="1200" dirty="0"/>
        </a:p>
      </dsp:txBody>
      <dsp:txXfrm>
        <a:off x="2232" y="29170"/>
        <a:ext cx="1771054" cy="1062632"/>
      </dsp:txXfrm>
    </dsp:sp>
    <dsp:sp modelId="{40134197-4CF4-4C03-888B-81B53F1A4E4A}">
      <dsp:nvSpPr>
        <dsp:cNvPr id="0" name=""/>
        <dsp:cNvSpPr/>
      </dsp:nvSpPr>
      <dsp:spPr>
        <a:xfrm>
          <a:off x="1950392" y="29170"/>
          <a:ext cx="1771054" cy="10626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1900" kern="1200" dirty="0" smtClean="0"/>
            <a:t>Antibiotic</a:t>
          </a:r>
          <a:endParaRPr lang="en-US" sz="1900" kern="1200" dirty="0"/>
        </a:p>
      </dsp:txBody>
      <dsp:txXfrm>
        <a:off x="1950392" y="29170"/>
        <a:ext cx="1771054" cy="1062632"/>
      </dsp:txXfrm>
    </dsp:sp>
    <dsp:sp modelId="{BCF85E1A-83C9-4DE3-BC5C-7598F075A8BF}">
      <dsp:nvSpPr>
        <dsp:cNvPr id="0" name=""/>
        <dsp:cNvSpPr/>
      </dsp:nvSpPr>
      <dsp:spPr>
        <a:xfrm>
          <a:off x="3898552" y="29170"/>
          <a:ext cx="1771054" cy="10626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1900" kern="1200" dirty="0" smtClean="0"/>
            <a:t>Antiparasitic</a:t>
          </a:r>
          <a:endParaRPr lang="en-US" sz="1900" kern="1200" dirty="0"/>
        </a:p>
      </dsp:txBody>
      <dsp:txXfrm>
        <a:off x="3898552" y="29170"/>
        <a:ext cx="1771054" cy="1062632"/>
      </dsp:txXfrm>
    </dsp:sp>
    <dsp:sp modelId="{A759E623-C777-4F77-8363-182BDE62A27C}">
      <dsp:nvSpPr>
        <dsp:cNvPr id="0" name=""/>
        <dsp:cNvSpPr/>
      </dsp:nvSpPr>
      <dsp:spPr>
        <a:xfrm>
          <a:off x="5846712" y="29170"/>
          <a:ext cx="1771054" cy="10626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Anesthetic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1900" kern="1200" dirty="0" smtClean="0"/>
            <a:t>(Sedatives)</a:t>
          </a:r>
          <a:endParaRPr lang="en-US" sz="1900" kern="1200" dirty="0"/>
        </a:p>
      </dsp:txBody>
      <dsp:txXfrm>
        <a:off x="5846712" y="29170"/>
        <a:ext cx="1771054" cy="1062632"/>
      </dsp:txXfrm>
    </dsp:sp>
    <dsp:sp modelId="{2ADB6596-8D98-422C-8FD3-318E1EBCA17C}">
      <dsp:nvSpPr>
        <dsp:cNvPr id="0" name=""/>
        <dsp:cNvSpPr/>
      </dsp:nvSpPr>
      <dsp:spPr>
        <a:xfrm>
          <a:off x="2232" y="1268908"/>
          <a:ext cx="1771054" cy="10626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R="0" lvl="0" algn="ctr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en-HK" sz="1900" kern="1200" dirty="0" smtClean="0"/>
            <a:t>Antidote</a:t>
          </a:r>
          <a:endParaRPr lang="en-US" sz="1900" kern="1200" dirty="0"/>
        </a:p>
      </dsp:txBody>
      <dsp:txXfrm>
        <a:off x="2232" y="1268908"/>
        <a:ext cx="1771054" cy="1062632"/>
      </dsp:txXfrm>
    </dsp:sp>
    <dsp:sp modelId="{8D2C6EBA-B8C8-4799-8ADC-6CB1CA70B1EE}">
      <dsp:nvSpPr>
        <dsp:cNvPr id="0" name=""/>
        <dsp:cNvSpPr/>
      </dsp:nvSpPr>
      <dsp:spPr>
        <a:xfrm>
          <a:off x="1950392" y="1268908"/>
          <a:ext cx="1771054" cy="10626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1900" kern="1200" dirty="0" smtClean="0"/>
            <a:t>Analgesics/Anti-inflammatory</a:t>
          </a:r>
          <a:endParaRPr lang="en-US" sz="1900" kern="1200" dirty="0"/>
        </a:p>
      </dsp:txBody>
      <dsp:txXfrm>
        <a:off x="1950392" y="1268908"/>
        <a:ext cx="1771054" cy="1062632"/>
      </dsp:txXfrm>
    </dsp:sp>
    <dsp:sp modelId="{21DC6F0E-9C90-420B-9BE8-3EE3C24CC418}">
      <dsp:nvSpPr>
        <dsp:cNvPr id="0" name=""/>
        <dsp:cNvSpPr/>
      </dsp:nvSpPr>
      <dsp:spPr>
        <a:xfrm>
          <a:off x="3898552" y="1268908"/>
          <a:ext cx="1771054" cy="10626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1900" kern="1200" dirty="0" smtClean="0"/>
            <a:t>Corticosteroid</a:t>
          </a:r>
          <a:endParaRPr lang="en-US" sz="1900" kern="1200" dirty="0"/>
        </a:p>
      </dsp:txBody>
      <dsp:txXfrm>
        <a:off x="3898552" y="1268908"/>
        <a:ext cx="1771054" cy="1062632"/>
      </dsp:txXfrm>
    </dsp:sp>
    <dsp:sp modelId="{E6BD3B10-2BB6-4FF9-9A94-BF350441C405}">
      <dsp:nvSpPr>
        <dsp:cNvPr id="0" name=""/>
        <dsp:cNvSpPr/>
      </dsp:nvSpPr>
      <dsp:spPr>
        <a:xfrm>
          <a:off x="5846712" y="1268908"/>
          <a:ext cx="1771054" cy="10626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1900" kern="1200" dirty="0" smtClean="0"/>
            <a:t>Anticoagulant</a:t>
          </a:r>
          <a:endParaRPr lang="en-US" sz="1900" kern="1200" dirty="0"/>
        </a:p>
      </dsp:txBody>
      <dsp:txXfrm>
        <a:off x="5846712" y="1268908"/>
        <a:ext cx="1771054" cy="1062632"/>
      </dsp:txXfrm>
    </dsp:sp>
    <dsp:sp modelId="{9B86DDF3-B024-4E57-B099-2FDC2393E71F}">
      <dsp:nvSpPr>
        <dsp:cNvPr id="0" name=""/>
        <dsp:cNvSpPr/>
      </dsp:nvSpPr>
      <dsp:spPr>
        <a:xfrm>
          <a:off x="1950392" y="2508646"/>
          <a:ext cx="1771054" cy="10626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1900" kern="1200" dirty="0" smtClean="0"/>
            <a:t>Oxytocin</a:t>
          </a:r>
          <a:endParaRPr lang="en-US" sz="1900" kern="1200" dirty="0"/>
        </a:p>
      </dsp:txBody>
      <dsp:txXfrm>
        <a:off x="1950392" y="2508646"/>
        <a:ext cx="1771054" cy="1062632"/>
      </dsp:txXfrm>
    </dsp:sp>
    <dsp:sp modelId="{7B374604-2BC3-4F0F-87D8-C41B1F61BF91}">
      <dsp:nvSpPr>
        <dsp:cNvPr id="0" name=""/>
        <dsp:cNvSpPr/>
      </dsp:nvSpPr>
      <dsp:spPr>
        <a:xfrm>
          <a:off x="3898552" y="2508646"/>
          <a:ext cx="1771054" cy="10626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HK" sz="1900" kern="1200" dirty="0" smtClean="0"/>
            <a:t>Fluid/ Supplement</a:t>
          </a:r>
        </a:p>
      </dsp:txBody>
      <dsp:txXfrm>
        <a:off x="3898552" y="2508646"/>
        <a:ext cx="1771054" cy="1062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98D6E40-E0E6-064F-9FB5-E3E31099353F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7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7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7A97710-0DA1-0245-8D46-CE6041DA9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01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05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05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BE64619-39ED-493C-BFFC-98A1A80AB62F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BBD31D5-52EC-4E56-BE04-E1ED744E2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5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31D5-52EC-4E56-BE04-E1ED744E21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 err="1" smtClean="0"/>
              <a:t>Atipamezole</a:t>
            </a:r>
            <a:r>
              <a:rPr lang="en-HK" dirty="0" smtClean="0"/>
              <a:t> – </a:t>
            </a:r>
            <a:r>
              <a:rPr lang="en-HK" b="1" dirty="0" err="1" smtClean="0"/>
              <a:t>Alzane</a:t>
            </a:r>
            <a:r>
              <a:rPr lang="en-HK" b="1" baseline="30000" dirty="0" smtClean="0"/>
              <a:t>®</a:t>
            </a:r>
            <a:r>
              <a:rPr lang="en-HK" b="1" dirty="0" smtClean="0"/>
              <a:t> (preferred; animals only)</a:t>
            </a:r>
          </a:p>
          <a:p>
            <a:endParaRPr lang="en-H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Yohimbine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primarily in the treatment of sexual dysfunction, weight loss, and dry mouth.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Xylazine- Human accident report;  </a:t>
            </a:r>
            <a:r>
              <a:rPr lang="en-HK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sugg</a:t>
            </a:r>
            <a:r>
              <a:rPr lang="en-HK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HK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Yohimibe</a:t>
            </a:r>
            <a:r>
              <a:rPr lang="en-HK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maybe effective antidote toxicity in man</a:t>
            </a:r>
            <a:r>
              <a:rPr lang="en-HK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10</a:t>
            </a:r>
          </a:p>
          <a:p>
            <a:endParaRPr lang="en-HK" dirty="0" smtClean="0"/>
          </a:p>
          <a:p>
            <a:endParaRPr lang="en-HK" sz="1200" b="0" i="0" u="none" strike="noStrike" kern="1200" baseline="300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31D5-52EC-4E56-BE04-E1ED744E21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27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sz="1200" b="0" dirty="0" smtClean="0">
                <a:solidFill>
                  <a:schemeClr val="tx1"/>
                </a:solidFill>
                <a:effectLst/>
              </a:rPr>
              <a:t>Fentanyl/</a:t>
            </a:r>
            <a:r>
              <a:rPr lang="en-HK" sz="1200" b="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HK" sz="1200" b="0" baseline="0" dirty="0" err="1" smtClean="0">
                <a:solidFill>
                  <a:schemeClr val="tx1"/>
                </a:solidFill>
                <a:effectLst/>
              </a:rPr>
              <a:t>fluanisone</a:t>
            </a:r>
            <a:r>
              <a:rPr lang="en-HK" sz="12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HK" sz="1200" b="1" dirty="0" smtClean="0">
                <a:solidFill>
                  <a:schemeClr val="tx1"/>
                </a:solidFill>
                <a:effectLst/>
              </a:rPr>
              <a:t>- </a:t>
            </a:r>
            <a:r>
              <a:rPr lang="en-HK" sz="1200" b="1" dirty="0" err="1" smtClean="0">
                <a:solidFill>
                  <a:schemeClr val="tx1"/>
                </a:solidFill>
                <a:effectLst/>
              </a:rPr>
              <a:t>Hypnorm</a:t>
            </a:r>
            <a:r>
              <a:rPr lang="en-HK" sz="1200" b="1" baseline="30000" dirty="0" smtClean="0">
                <a:solidFill>
                  <a:schemeClr val="tx1"/>
                </a:solidFill>
              </a:rPr>
              <a:t>® - typical antipsychotic and sedative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b="1" baseline="0" dirty="0" err="1" smtClean="0"/>
              <a:t>Butophano</a:t>
            </a:r>
            <a:r>
              <a:rPr lang="en-HK" baseline="0" dirty="0" err="1" smtClean="0"/>
              <a:t>l</a:t>
            </a:r>
            <a:r>
              <a:rPr lang="en-HK" baseline="0" dirty="0" smtClean="0"/>
              <a:t> has sedatives and also analgesics (does dependent)</a:t>
            </a:r>
          </a:p>
          <a:p>
            <a:endParaRPr lang="en-HK" dirty="0" smtClean="0"/>
          </a:p>
          <a:p>
            <a:endParaRPr lang="en-HK" dirty="0" smtClean="0"/>
          </a:p>
          <a:p>
            <a:r>
              <a:rPr lang="en-HK" dirty="0" smtClean="0"/>
              <a:t>Lidocaine actually only </a:t>
            </a:r>
            <a:r>
              <a:rPr lang="en-HK" dirty="0" err="1" smtClean="0"/>
              <a:t>reg</a:t>
            </a:r>
            <a:r>
              <a:rPr lang="en-HK" dirty="0" smtClean="0"/>
              <a:t> for </a:t>
            </a:r>
            <a:r>
              <a:rPr lang="en-HK" dirty="0" err="1" smtClean="0"/>
              <a:t>huaman</a:t>
            </a:r>
            <a:r>
              <a:rPr lang="en-HK" dirty="0" smtClean="0"/>
              <a:t>?</a:t>
            </a:r>
          </a:p>
          <a:p>
            <a:endParaRPr lang="en-HK" dirty="0" smtClean="0"/>
          </a:p>
          <a:p>
            <a:r>
              <a:rPr lang="en-HK" dirty="0" smtClean="0"/>
              <a:t>Naloxone – reverse resp. depression d/t od </a:t>
            </a:r>
            <a:r>
              <a:rPr lang="en-HK" dirty="0" err="1" smtClean="0"/>
              <a:t>opiod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31D5-52EC-4E56-BE04-E1ED744E21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4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 smtClean="0"/>
              <a:t>NSAID : Non steroidal inflammatory</a:t>
            </a:r>
            <a:r>
              <a:rPr lang="en-HK" baseline="0" dirty="0" smtClean="0"/>
              <a:t> drugs</a:t>
            </a:r>
            <a:endParaRPr lang="en-HK" dirty="0" smtClean="0"/>
          </a:p>
          <a:p>
            <a:endParaRPr lang="en-HK" dirty="0" smtClean="0"/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濕疹、皮膚炎、口角糜爛、口內炎、過敏性氣喘、過敏性鼻炎、皮膚搔癢症 </a:t>
            </a:r>
            <a:r>
              <a:rPr lang="en-HK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HK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melermins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31D5-52EC-4E56-BE04-E1ED744E21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75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sz="1200" dirty="0" smtClean="0"/>
              <a:t>Reduce inflammation (less swellings and redness</a:t>
            </a:r>
            <a:r>
              <a:rPr lang="en-HK" sz="1400" dirty="0" smtClean="0"/>
              <a:t>)</a:t>
            </a:r>
            <a:endParaRPr lang="en-US" sz="1200" dirty="0" smtClean="0"/>
          </a:p>
          <a:p>
            <a:r>
              <a:rPr lang="en-HK" dirty="0" smtClean="0"/>
              <a:t>1</a:t>
            </a:r>
            <a:r>
              <a:rPr lang="en-HK" baseline="30000" dirty="0" smtClean="0"/>
              <a:t>st</a:t>
            </a:r>
            <a:r>
              <a:rPr lang="en-HK" dirty="0" smtClean="0"/>
              <a:t> trimester</a:t>
            </a:r>
          </a:p>
          <a:p>
            <a:r>
              <a:rPr lang="en-HK" dirty="0" err="1" smtClean="0"/>
              <a:t>Pred</a:t>
            </a:r>
            <a:r>
              <a:rPr lang="en-HK" dirty="0" smtClean="0"/>
              <a:t> not carry in this facility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31D5-52EC-4E56-BE04-E1ED744E21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1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 smtClean="0"/>
              <a:t>Blood vessel cannulation – repeat samples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31D5-52EC-4E56-BE04-E1ED744E21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43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31D5-52EC-4E56-BE04-E1ED744E21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35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sz="1200" baseline="0" dirty="0" smtClean="0"/>
              <a:t>NS is more hypertonic compare to lactated ringer- can cause metabolic acidosis in large </a:t>
            </a:r>
            <a:r>
              <a:rPr lang="en-HK" sz="1200" baseline="0" dirty="0" err="1" smtClean="0"/>
              <a:t>volum</a:t>
            </a:r>
            <a:endParaRPr lang="en-HK" sz="1200" baseline="0" dirty="0" smtClean="0"/>
          </a:p>
          <a:p>
            <a:r>
              <a:rPr lang="en-HK" sz="1200" baseline="0" dirty="0" smtClean="0"/>
              <a:t>Lac metabolic alkalosis - </a:t>
            </a:r>
          </a:p>
          <a:p>
            <a:r>
              <a:rPr lang="en-HK" sz="1200" baseline="0" dirty="0" smtClean="0"/>
              <a:t>NS only has </a:t>
            </a:r>
            <a:r>
              <a:rPr lang="en-HK" sz="1200" baseline="0" dirty="0" err="1" smtClean="0"/>
              <a:t>NaCl</a:t>
            </a:r>
            <a:r>
              <a:rPr lang="en-HK" sz="1200" baseline="0" dirty="0" smtClean="0"/>
              <a:t> but Lac has other electrolytes</a:t>
            </a:r>
          </a:p>
          <a:p>
            <a:r>
              <a:rPr lang="en-HK" sz="1200" baseline="0" dirty="0" smtClean="0"/>
              <a:t>Lactated is closest to blood crystalloids</a:t>
            </a:r>
          </a:p>
          <a:p>
            <a:r>
              <a:rPr lang="en-HK" sz="1200" baseline="0" dirty="0" smtClean="0"/>
              <a:t>Warm the </a:t>
            </a:r>
            <a:r>
              <a:rPr lang="en-HK" sz="1200" baseline="0" dirty="0" err="1" smtClean="0"/>
              <a:t>soln</a:t>
            </a:r>
            <a:r>
              <a:rPr lang="en-HK" sz="1200" baseline="0" dirty="0" smtClean="0"/>
              <a:t> </a:t>
            </a:r>
            <a:r>
              <a:rPr lang="en-HK" sz="1200" baseline="0" dirty="0" smtClean="0">
                <a:sym typeface="Wingdings" panose="05000000000000000000" pitchFamily="2" charset="2"/>
              </a:rPr>
              <a:t> maintain animal temp.: </a:t>
            </a:r>
            <a:r>
              <a:rPr lang="en-HK" sz="1200" baseline="0" dirty="0" err="1" smtClean="0">
                <a:sym typeface="Wingdings" panose="05000000000000000000" pitchFamily="2" charset="2"/>
              </a:rPr>
              <a:t>sq,ip</a:t>
            </a:r>
            <a:r>
              <a:rPr lang="en-HK" sz="1200" baseline="0" dirty="0" smtClean="0">
                <a:sym typeface="Wingdings" panose="05000000000000000000" pitchFamily="2" charset="2"/>
              </a:rPr>
              <a:t> or iv </a:t>
            </a:r>
          </a:p>
          <a:p>
            <a:endParaRPr lang="en-HK" sz="1200" baseline="0" dirty="0" smtClean="0">
              <a:sym typeface="Wingdings" panose="05000000000000000000" pitchFamily="2" charset="2"/>
            </a:endParaRPr>
          </a:p>
          <a:p>
            <a:r>
              <a:rPr lang="en-HK" sz="1200" baseline="0" dirty="0" smtClean="0">
                <a:sym typeface="Wingdings" panose="05000000000000000000" pitchFamily="2" charset="2"/>
              </a:rPr>
              <a:t>B6 pyridoxine</a:t>
            </a:r>
          </a:p>
          <a:p>
            <a:endParaRPr lang="en-HK" sz="1200" baseline="0" dirty="0" smtClean="0">
              <a:sym typeface="Wingdings" panose="05000000000000000000" pitchFamily="2" charset="2"/>
            </a:endParaRPr>
          </a:p>
          <a:p>
            <a:r>
              <a:rPr lang="en-HK" sz="1200" baseline="0" dirty="0" smtClean="0">
                <a:sym typeface="Wingdings" panose="05000000000000000000" pitchFamily="2" charset="2"/>
              </a:rPr>
              <a:t>Rabbit </a:t>
            </a:r>
            <a:r>
              <a:rPr lang="en-HK" sz="1200" baseline="0" dirty="0" err="1" smtClean="0">
                <a:sym typeface="Wingdings" panose="05000000000000000000" pitchFamily="2" charset="2"/>
              </a:rPr>
              <a:t>excret</a:t>
            </a:r>
            <a:r>
              <a:rPr lang="en-HK" sz="1200" baseline="0" dirty="0" smtClean="0">
                <a:sym typeface="Wingdings" panose="05000000000000000000" pitchFamily="2" charset="2"/>
              </a:rPr>
              <a:t> </a:t>
            </a:r>
            <a:r>
              <a:rPr lang="en-HK" sz="1200" baseline="0" dirty="0" err="1" smtClean="0">
                <a:sym typeface="Wingdings" panose="05000000000000000000" pitchFamily="2" charset="2"/>
              </a:rPr>
              <a:t>cacium</a:t>
            </a:r>
            <a:r>
              <a:rPr lang="en-HK" sz="1200" baseline="0" dirty="0" smtClean="0">
                <a:sym typeface="Wingdings" panose="05000000000000000000" pitchFamily="2" charset="2"/>
              </a:rPr>
              <a:t> thru urinary excretion while most </a:t>
            </a:r>
            <a:r>
              <a:rPr lang="en-HK" sz="1200" baseline="0" dirty="0" err="1" smtClean="0">
                <a:sym typeface="Wingdings" panose="05000000000000000000" pitchFamily="2" charset="2"/>
              </a:rPr>
              <a:t>mamales</a:t>
            </a:r>
            <a:r>
              <a:rPr lang="en-HK" sz="1200" baseline="0" dirty="0" smtClean="0">
                <a:sym typeface="Wingdings" panose="05000000000000000000" pitchFamily="2" charset="2"/>
              </a:rPr>
              <a:t> excrete via bile</a:t>
            </a:r>
          </a:p>
          <a:p>
            <a:r>
              <a:rPr lang="en-HK" sz="1200" baseline="0" dirty="0" err="1" smtClean="0"/>
              <a:t>Vit</a:t>
            </a:r>
            <a:r>
              <a:rPr lang="en-HK" sz="1200" baseline="0" dirty="0" smtClean="0"/>
              <a:t> d plays role in calcium </a:t>
            </a:r>
            <a:r>
              <a:rPr lang="en-HK" sz="1200" baseline="0" dirty="0" err="1" smtClean="0"/>
              <a:t>absoption</a:t>
            </a:r>
            <a:endParaRPr lang="en-HK" sz="1200" baseline="0" dirty="0" smtClean="0"/>
          </a:p>
          <a:p>
            <a:r>
              <a:rPr lang="en-HK" sz="1200" baseline="0" dirty="0" smtClean="0"/>
              <a:t>A: abortion, </a:t>
            </a:r>
            <a:r>
              <a:rPr lang="en-HK" sz="1200" baseline="0" dirty="0" err="1" smtClean="0"/>
              <a:t>hydrocephlleus</a:t>
            </a:r>
            <a:endParaRPr lang="en-HK" sz="1200" baseline="0" dirty="0" smtClean="0"/>
          </a:p>
          <a:p>
            <a:r>
              <a:rPr lang="en-HK" sz="1200" baseline="0" dirty="0" smtClean="0"/>
              <a:t>E: </a:t>
            </a:r>
            <a:r>
              <a:rPr lang="en-HK" sz="1200" baseline="0" dirty="0" err="1" smtClean="0"/>
              <a:t>amt</a:t>
            </a:r>
            <a:r>
              <a:rPr lang="en-HK" sz="1200" baseline="0" dirty="0" smtClean="0"/>
              <a:t> need unknown</a:t>
            </a:r>
          </a:p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31D5-52EC-4E56-BE04-E1ED744E21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47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31D5-52EC-4E56-BE04-E1ED744E21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38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31D5-52EC-4E56-BE04-E1ED744E21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97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31D5-52EC-4E56-BE04-E1ED744E21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8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31D5-52EC-4E56-BE04-E1ED744E21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72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31D5-52EC-4E56-BE04-E1ED744E21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21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sz="1200" dirty="0" smtClean="0"/>
              <a:t>Diseases: found in laboratory animals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sz="1200" dirty="0" smtClean="0"/>
              <a:t>hair pulling (esp. rabbits), thermal shock (xenopus) etc.</a:t>
            </a:r>
          </a:p>
          <a:p>
            <a:r>
              <a:rPr lang="en-HK" sz="1200" dirty="0" smtClean="0"/>
              <a:t>Thermal</a:t>
            </a:r>
            <a:r>
              <a:rPr lang="en-HK" sz="1200" baseline="0" dirty="0" smtClean="0"/>
              <a:t> shock, gout, cl, </a:t>
            </a:r>
            <a:r>
              <a:rPr lang="en-HK" sz="1200" baseline="0" dirty="0" err="1" smtClean="0"/>
              <a:t>chloamine</a:t>
            </a:r>
            <a:r>
              <a:rPr lang="en-HK" sz="1200" baseline="0" dirty="0" smtClean="0"/>
              <a:t> toxicity in xenopus</a:t>
            </a:r>
          </a:p>
          <a:p>
            <a:r>
              <a:rPr lang="en-HK" sz="1200" baseline="0" dirty="0" smtClean="0"/>
              <a:t>Anorexia in rabbits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31D5-52EC-4E56-BE04-E1ED744E21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06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 smtClean="0"/>
              <a:t>* Not</a:t>
            </a:r>
            <a:r>
              <a:rPr lang="en-HK" baseline="0" dirty="0" smtClean="0"/>
              <a:t> carried in APCF, as per Peter’s request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31D5-52EC-4E56-BE04-E1ED744E21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96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Pregnant women should not be exposed to or handle this chemical in any form.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 Protective Equipment (PPE)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a minimum, a lab coat, double Nitrile gloves, and ANSI Z-87 compliant protective eyewear that provides chemical splash protection and appropriate lab attire (full-length pants, closed toe shoes, etc.)</a:t>
            </a:r>
          </a:p>
          <a:p>
            <a:endParaRPr lang="en-H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Tamoxifen into smaller research animals should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 be conducted in a certified Class II or III biosafety cabinet.</a:t>
            </a:r>
          </a:p>
          <a:p>
            <a:endParaRPr lang="en-HK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Oral solution: Store at ≤25°C (77°F); do not freeze or refrigerate. Protect from light. Discard opened bottle after 3 months.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Tablets: Store at 20°C to 25°C (68°F to 77°F). Protect from light.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31D5-52EC-4E56-BE04-E1ED744E21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47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baseline="0" dirty="0" smtClean="0"/>
              <a:t>Chloramphenicol, </a:t>
            </a:r>
            <a:r>
              <a:rPr lang="en-HK" sz="1200" dirty="0" smtClean="0"/>
              <a:t>Doxy and </a:t>
            </a:r>
            <a:r>
              <a:rPr lang="en-HK" sz="1200" dirty="0" err="1" smtClean="0"/>
              <a:t>enrofloxacin</a:t>
            </a:r>
            <a:r>
              <a:rPr lang="en-HK" sz="1200" dirty="0" smtClean="0"/>
              <a:t> -  can cross placenta, r</a:t>
            </a:r>
            <a:r>
              <a:rPr lang="en-HK" dirty="0" smtClean="0"/>
              <a:t>isk of teratogenic</a:t>
            </a:r>
            <a:r>
              <a:rPr lang="en-HK" baseline="0" dirty="0" smtClean="0"/>
              <a:t> effect </a:t>
            </a:r>
            <a:endParaRPr lang="en-HK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sz="1200" dirty="0" smtClean="0"/>
              <a:t>Super infection if used more than 2 months</a:t>
            </a:r>
          </a:p>
          <a:p>
            <a:pPr lvl="0"/>
            <a:endParaRPr lang="en-HK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sz="1200" b="0" baseline="0" dirty="0" smtClean="0"/>
              <a:t>Alcohol hand rub dose not kill the spores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HK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31D5-52EC-4E56-BE04-E1ED744E21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48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 smtClean="0"/>
              <a:t>Lice and mites common found in rats</a:t>
            </a:r>
          </a:p>
          <a:p>
            <a:r>
              <a:rPr lang="en-HK" dirty="0" smtClean="0"/>
              <a:t>Even eye drop can cause </a:t>
            </a:r>
            <a:r>
              <a:rPr lang="en-HK" sz="1200" b="0" dirty="0" smtClean="0">
                <a:sym typeface="Wingdings" panose="05000000000000000000" pitchFamily="2" charset="2"/>
              </a:rPr>
              <a:t>Mazzotti reaction</a:t>
            </a:r>
            <a:r>
              <a:rPr lang="en-HK" sz="1200" b="0" baseline="0" dirty="0" smtClean="0"/>
              <a:t> </a:t>
            </a:r>
          </a:p>
          <a:p>
            <a:r>
              <a:rPr lang="en-HK" sz="1200" b="0" baseline="0" dirty="0" smtClean="0"/>
              <a:t>If happened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supportive care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hydration and/or parenteral corticosteroids) to treat postural hypotension. Antihistamines and/or aspirin have been used for most mild to moderate reactions.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31D5-52EC-4E56-BE04-E1ED744E21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72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b="1" baseline="0" dirty="0" err="1" smtClean="0"/>
              <a:t>xylazine</a:t>
            </a:r>
            <a:r>
              <a:rPr lang="en-HK" b="1" baseline="0" dirty="0" smtClean="0"/>
              <a:t> </a:t>
            </a:r>
            <a:r>
              <a:rPr lang="en-HK" baseline="0" dirty="0" smtClean="0"/>
              <a:t>can be use as sedatives and also analgesics (does dependent)</a:t>
            </a:r>
          </a:p>
          <a:p>
            <a:endParaRPr lang="en-US" dirty="0" smtClean="0"/>
          </a:p>
          <a:p>
            <a:r>
              <a:rPr lang="en-HK" dirty="0" smtClean="0"/>
              <a:t>Ace </a:t>
            </a:r>
            <a:r>
              <a:rPr lang="en-HK" baseline="0" dirty="0" smtClean="0"/>
              <a:t>in human before to use as antipsychotic – chlorpromazine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baseline="0" dirty="0" smtClean="0"/>
              <a:t>Chlorpromazine – box warning: cannot use in dementia related psychosis will </a:t>
            </a:r>
            <a:r>
              <a:rPr lang="en-HK" baseline="0" dirty="0" err="1" smtClean="0"/>
              <a:t>incr</a:t>
            </a:r>
            <a:r>
              <a:rPr lang="en-HK" baseline="0" dirty="0" smtClean="0"/>
              <a:t>,. Risk of death</a:t>
            </a:r>
          </a:p>
          <a:p>
            <a:endParaRPr lang="en-HK" baseline="0" dirty="0" smtClean="0"/>
          </a:p>
          <a:p>
            <a:r>
              <a:rPr lang="en-HK" baseline="0" dirty="0" err="1" smtClean="0"/>
              <a:t>Ketamin</a:t>
            </a:r>
            <a:r>
              <a:rPr lang="en-HK" baseline="0" dirty="0" smtClean="0"/>
              <a:t> – street drug/ highly abusive aka Jet/ KitKat/ k jai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Ketamine produces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dose dependent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 in uterine contractions; effects may vary by trimester</a:t>
            </a:r>
          </a:p>
          <a:p>
            <a:endParaRPr lang="en-HK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HK" sz="1200" b="0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Times New Roman"/>
              </a:rPr>
              <a:t>Medetomidine – dose</a:t>
            </a:r>
            <a:r>
              <a:rPr lang="en-HK" sz="1200" b="0" baseline="0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Times New Roman"/>
              </a:rPr>
              <a:t> dependent, more potent than </a:t>
            </a:r>
            <a:r>
              <a:rPr lang="en-HK" sz="1200" b="0" baseline="0" dirty="0" err="1" smtClean="0">
                <a:solidFill>
                  <a:schemeClr val="tx1"/>
                </a:solidFill>
                <a:effectLst/>
                <a:latin typeface="+mn-lt"/>
                <a:ea typeface="Calibri"/>
                <a:cs typeface="Times New Roman"/>
              </a:rPr>
              <a:t>xylazine</a:t>
            </a:r>
            <a:r>
              <a:rPr lang="en-HK" sz="1200" b="0" baseline="0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Times New Roman"/>
              </a:rPr>
              <a:t> (?) sleep very long K+M+B(T), may need antidote</a:t>
            </a:r>
          </a:p>
          <a:p>
            <a:endParaRPr lang="en-HK" sz="1200" b="0" i="0" baseline="0" dirty="0" smtClean="0">
              <a:solidFill>
                <a:schemeClr val="tx1"/>
              </a:solidFill>
            </a:endParaRPr>
          </a:p>
          <a:p>
            <a:endParaRPr lang="en-HK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endParaRPr lang="en-HK" sz="1200" b="0" i="0" u="none" strike="noStrike" kern="1200" baseline="300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endParaRPr lang="en-HK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31D5-52EC-4E56-BE04-E1ED744E21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1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FB99-19CC-4957-87AE-FB6152BEB9E7}" type="datetime1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79E1-3741-4B57-8672-4137970009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6E05-A0FB-4E73-87C0-81328566B3EA}" type="datetime1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79E1-3741-4B57-8672-4137970009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752600" cy="438864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B8FF-A7D9-4FDE-A771-791988040B0B}" type="datetime1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79E1-3741-4B57-8672-4137970009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7D7F-4F46-42F5-B20B-BD111C150499}" type="datetime1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79E1-3741-4B57-8672-4137970009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889647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BFD0-B4F2-4A97-96CF-D046B7D39287}" type="datetime1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79E1-3741-4B57-8672-4137970009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591F-070F-4A49-B50D-E363BAC8CEBA}" type="datetime1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79E1-3741-4B57-8672-4137970009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E0C4-5551-4590-A23A-DACB3407AA89}" type="datetime1">
              <a:rPr lang="en-US" smtClean="0"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79E1-3741-4B57-8672-4137970009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9FA6-32E9-4F48-AE59-ADAC8C191A48}" type="datetime1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79E1-3741-4B57-8672-4137970009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E84-2697-49F3-9756-E641AA07BA36}" type="datetime1">
              <a:rPr lang="en-US" smtClean="0"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79E1-3741-4B57-8672-4137970009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78A7-5ED7-4F6E-9B78-965323CC4B25}" type="datetime1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79E1-3741-4B57-8672-4137970009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E0F4-B82A-49E5-AAD3-7B8749DC4C79}" type="datetime1">
              <a:rPr lang="en-US" smtClean="0"/>
              <a:t>12/11/2017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579E1-3741-4B57-8672-4137970009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53579E1-3741-4B57-8672-41379700091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49DF7B5-4552-4D25-B1E1-B479BA9FC6D4}" type="datetime1">
              <a:rPr lang="en-US" smtClean="0"/>
              <a:t>12/11/2017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1"/>
            <a:ext cx="7543800" cy="1945481"/>
          </a:xfrm>
        </p:spPr>
        <p:txBody>
          <a:bodyPr/>
          <a:lstStyle/>
          <a:p>
            <a:r>
              <a:rPr lang="en-US" sz="4800" dirty="0" smtClean="0"/>
              <a:t>Animal and Plant Care Facility (APCF) Medication Overview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Mia Chan, Pharm. D</a:t>
            </a:r>
          </a:p>
          <a:p>
            <a:r>
              <a:rPr lang="en-US" dirty="0" smtClean="0"/>
              <a:t>NYS Registered Pharmacist</a:t>
            </a:r>
          </a:p>
          <a:p>
            <a:r>
              <a:rPr lang="en-HK" dirty="0" smtClean="0"/>
              <a:t>24</a:t>
            </a:r>
            <a:r>
              <a:rPr lang="en-HK" baseline="30000" dirty="0" smtClean="0"/>
              <a:t>th</a:t>
            </a:r>
            <a:r>
              <a:rPr lang="en-HK" dirty="0" smtClean="0"/>
              <a:t> November, 2017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79E1-3741-4B57-8672-4137970009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6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04" y="12192"/>
            <a:ext cx="7620000" cy="857250"/>
          </a:xfrm>
        </p:spPr>
        <p:txBody>
          <a:bodyPr/>
          <a:lstStyle/>
          <a:p>
            <a:r>
              <a:rPr lang="en-HK" sz="4000" dirty="0" smtClean="0"/>
              <a:t>Antidote</a:t>
            </a:r>
            <a:r>
              <a:rPr lang="en-HK" sz="4000" baseline="30000" dirty="0" smtClean="0"/>
              <a:t>1-6</a:t>
            </a:r>
            <a:r>
              <a:rPr lang="en-HK" sz="4000" dirty="0" smtClean="0"/>
              <a:t>: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79E1-3741-4B57-8672-41379700091D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1104" y="744902"/>
            <a:ext cx="6405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dirty="0"/>
              <a:t>Use(s</a:t>
            </a:r>
            <a:r>
              <a:rPr lang="en-HK" dirty="0" smtClean="0"/>
              <a:t>): as reversal agents, to counter act the effect of anesthetics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812435"/>
              </p:ext>
            </p:extLst>
          </p:nvPr>
        </p:nvGraphicFramePr>
        <p:xfrm>
          <a:off x="3196761" y="1400592"/>
          <a:ext cx="4744157" cy="28085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9485">
                  <a:extLst>
                    <a:ext uri="{9D8B030D-6E8A-4147-A177-3AD203B41FA5}">
                      <a16:colId xmlns:a16="http://schemas.microsoft.com/office/drawing/2014/main" val="197498901"/>
                    </a:ext>
                  </a:extLst>
                </a:gridCol>
                <a:gridCol w="2754672">
                  <a:extLst>
                    <a:ext uri="{9D8B030D-6E8A-4147-A177-3AD203B41FA5}">
                      <a16:colId xmlns:a16="http://schemas.microsoft.com/office/drawing/2014/main" val="572279806"/>
                    </a:ext>
                  </a:extLst>
                </a:gridCol>
              </a:tblGrid>
              <a:tr h="312058">
                <a:tc>
                  <a:txBody>
                    <a:bodyPr/>
                    <a:lstStyle/>
                    <a:p>
                      <a:pPr algn="ctr"/>
                      <a:r>
                        <a:rPr lang="en-HK" sz="1200" dirty="0" smtClean="0"/>
                        <a:t>Medication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1200" dirty="0" smtClean="0"/>
                        <a:t>Antidotes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158402"/>
                  </a:ext>
                </a:extLst>
              </a:tr>
              <a:tr h="312058">
                <a:tc>
                  <a:txBody>
                    <a:bodyPr/>
                    <a:lstStyle/>
                    <a:p>
                      <a:pPr algn="l"/>
                      <a:r>
                        <a:rPr lang="en-HK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Acepromazine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1200" baseline="0" dirty="0" smtClean="0">
                          <a:solidFill>
                            <a:schemeClr val="tx1"/>
                          </a:solidFill>
                        </a:rPr>
                        <a:t>Norepinephrine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207767"/>
                  </a:ext>
                </a:extLst>
              </a:tr>
              <a:tr h="312058">
                <a:tc>
                  <a:txBody>
                    <a:bodyPr/>
                    <a:lstStyle/>
                    <a:p>
                      <a:pPr algn="l"/>
                      <a:r>
                        <a:rPr lang="en-HK" sz="1200" b="1" baseline="0" dirty="0" smtClean="0">
                          <a:solidFill>
                            <a:schemeClr val="tx1"/>
                          </a:solidFill>
                        </a:rPr>
                        <a:t>Ketamine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1200" dirty="0" smtClean="0"/>
                        <a:t>None,</a:t>
                      </a:r>
                      <a:r>
                        <a:rPr lang="en-HK" sz="1200" baseline="0" dirty="0" smtClean="0"/>
                        <a:t> supportive care only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614710"/>
                  </a:ext>
                </a:extLst>
              </a:tr>
              <a:tr h="312058">
                <a:tc>
                  <a:txBody>
                    <a:bodyPr/>
                    <a:lstStyle/>
                    <a:p>
                      <a:pPr algn="l"/>
                      <a:r>
                        <a:rPr lang="en-HK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Medetomidine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dirty="0" smtClean="0"/>
                        <a:t>Atipamizole/</a:t>
                      </a:r>
                      <a:r>
                        <a:rPr lang="en-HK" sz="1200" baseline="0" dirty="0" smtClean="0"/>
                        <a:t> </a:t>
                      </a:r>
                      <a:r>
                        <a:rPr lang="en-HK" sz="1200" dirty="0" err="1" smtClean="0"/>
                        <a:t>Yohimbine</a:t>
                      </a:r>
                      <a:endParaRPr lang="en-US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26681"/>
                  </a:ext>
                </a:extLst>
              </a:tr>
              <a:tr h="312058">
                <a:tc>
                  <a:txBody>
                    <a:bodyPr/>
                    <a:lstStyle/>
                    <a:p>
                      <a:pPr algn="l"/>
                      <a:r>
                        <a:rPr lang="en-HK" sz="1200" b="1" i="0" baseline="0" dirty="0" smtClean="0">
                          <a:solidFill>
                            <a:schemeClr val="tx1"/>
                          </a:solidFill>
                        </a:rPr>
                        <a:t>Phenobarbital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Cholestyramine/ </a:t>
                      </a:r>
                      <a:r>
                        <a:rPr lang="en-US" sz="1200" dirty="0" err="1" smtClean="0"/>
                        <a:t>Pentylenetetrazol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337482"/>
                  </a:ext>
                </a:extLst>
              </a:tr>
              <a:tr h="312058">
                <a:tc>
                  <a:txBody>
                    <a:bodyPr/>
                    <a:lstStyle/>
                    <a:p>
                      <a:pPr algn="l"/>
                      <a:r>
                        <a:rPr lang="en-HK" sz="1200" b="1" dirty="0" smtClean="0"/>
                        <a:t>Xylazine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dirty="0" smtClean="0"/>
                        <a:t>Atipamizole/</a:t>
                      </a:r>
                      <a:r>
                        <a:rPr lang="en-HK" sz="1200" baseline="0" dirty="0" smtClean="0"/>
                        <a:t> </a:t>
                      </a:r>
                      <a:r>
                        <a:rPr lang="en-HK" sz="1200" baseline="0" dirty="0" err="1" smtClean="0"/>
                        <a:t>Tolazoline</a:t>
                      </a:r>
                      <a:r>
                        <a:rPr lang="en-HK" sz="1200" baseline="0" dirty="0" smtClean="0"/>
                        <a:t>/ </a:t>
                      </a:r>
                      <a:r>
                        <a:rPr lang="en-HK" sz="1200" dirty="0" err="1" smtClean="0"/>
                        <a:t>Yohimbine</a:t>
                      </a:r>
                      <a:endParaRPr lang="en-US" sz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81109"/>
                  </a:ext>
                </a:extLst>
              </a:tr>
              <a:tr h="312058">
                <a:tc>
                  <a:txBody>
                    <a:bodyPr/>
                    <a:lstStyle/>
                    <a:p>
                      <a:pPr algn="l"/>
                      <a:r>
                        <a:rPr lang="en-HK" sz="1200" b="1" dirty="0" smtClean="0"/>
                        <a:t>Diazepam 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Aminophylline/ Flumazenil 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870805"/>
                  </a:ext>
                </a:extLst>
              </a:tr>
              <a:tr h="312058">
                <a:tc>
                  <a:txBody>
                    <a:bodyPr/>
                    <a:lstStyle/>
                    <a:p>
                      <a:pPr algn="l"/>
                      <a:r>
                        <a:rPr lang="en-HK" sz="1200" b="1" dirty="0" smtClean="0"/>
                        <a:t>Midazolam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Aminophylline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317818"/>
                  </a:ext>
                </a:extLst>
              </a:tr>
              <a:tr h="312058">
                <a:tc>
                  <a:txBody>
                    <a:bodyPr/>
                    <a:lstStyle/>
                    <a:p>
                      <a:pPr algn="l"/>
                      <a:r>
                        <a:rPr lang="en-HK" sz="1200" b="1" dirty="0" smtClean="0"/>
                        <a:t>Fentanyl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1200" dirty="0" smtClean="0"/>
                        <a:t>Butorphanol/</a:t>
                      </a:r>
                      <a:r>
                        <a:rPr lang="en-HK" sz="1200" baseline="0" dirty="0" smtClean="0"/>
                        <a:t> </a:t>
                      </a:r>
                      <a:r>
                        <a:rPr lang="en-HK" sz="1200" dirty="0" err="1" smtClean="0"/>
                        <a:t>Nalbuphine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359978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093033" y="4027795"/>
            <a:ext cx="354768" cy="3640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4533900"/>
            <a:ext cx="6410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400" dirty="0" err="1"/>
              <a:t>Atipamezole</a:t>
            </a:r>
            <a:r>
              <a:rPr lang="en-HK" sz="1400" dirty="0"/>
              <a:t> – </a:t>
            </a:r>
            <a:r>
              <a:rPr lang="en-HK" sz="1400" b="1" dirty="0" err="1"/>
              <a:t>Alzane</a:t>
            </a:r>
            <a:r>
              <a:rPr lang="en-HK" sz="1400" b="1" baseline="30000" dirty="0"/>
              <a:t>®</a:t>
            </a:r>
            <a:r>
              <a:rPr lang="en-HK" sz="1400" b="1" dirty="0"/>
              <a:t> (preferred; animals </a:t>
            </a:r>
            <a:r>
              <a:rPr lang="en-HK" sz="1400" b="1" dirty="0" smtClean="0"/>
              <a:t>only)</a:t>
            </a:r>
            <a:endParaRPr lang="en-HK" b="1" dirty="0"/>
          </a:p>
        </p:txBody>
      </p:sp>
      <p:pic>
        <p:nvPicPr>
          <p:cNvPr id="1034" name="Picture 10" descr="Image result for Yohimbine herb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" y="1712437"/>
            <a:ext cx="274319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8975" y="351499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err="1" smtClean="0"/>
              <a:t>Yohimbine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2255"/>
            <a:ext cx="8458200" cy="857250"/>
          </a:xfrm>
        </p:spPr>
        <p:txBody>
          <a:bodyPr/>
          <a:lstStyle/>
          <a:p>
            <a:r>
              <a:rPr lang="en-HK" sz="4000" b="1" dirty="0" smtClean="0"/>
              <a:t>Analgesic</a:t>
            </a:r>
            <a:r>
              <a:rPr lang="en-HK" sz="4000" dirty="0" smtClean="0"/>
              <a:t>/</a:t>
            </a:r>
            <a:r>
              <a:rPr lang="en-US" sz="4000" dirty="0" smtClean="0"/>
              <a:t> Anti-inflammatory</a:t>
            </a:r>
            <a:r>
              <a:rPr lang="en-HK" sz="4000" baseline="30000" dirty="0" smtClean="0"/>
              <a:t>1-5,7-11 </a:t>
            </a:r>
            <a:r>
              <a:rPr lang="en-HK" sz="4000" dirty="0" smtClean="0"/>
              <a:t>: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79E1-3741-4B57-8672-41379700091D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165780"/>
              </p:ext>
            </p:extLst>
          </p:nvPr>
        </p:nvGraphicFramePr>
        <p:xfrm>
          <a:off x="228600" y="1448598"/>
          <a:ext cx="8077201" cy="316018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4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629">
                  <a:extLst>
                    <a:ext uri="{9D8B030D-6E8A-4147-A177-3AD203B41FA5}">
                      <a16:colId xmlns:a16="http://schemas.microsoft.com/office/drawing/2014/main" val="1279190872"/>
                    </a:ext>
                  </a:extLst>
                </a:gridCol>
                <a:gridCol w="2953598">
                  <a:extLst>
                    <a:ext uri="{9D8B030D-6E8A-4147-A177-3AD203B41FA5}">
                      <a16:colId xmlns:a16="http://schemas.microsoft.com/office/drawing/2014/main" val="1722897105"/>
                    </a:ext>
                  </a:extLst>
                </a:gridCol>
              </a:tblGrid>
              <a:tr h="3164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Use</a:t>
                      </a:r>
                      <a:r>
                        <a:rPr lang="en-HK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="0" dirty="0" smtClean="0">
                          <a:solidFill>
                            <a:schemeClr val="tx1"/>
                          </a:solidFill>
                        </a:rPr>
                        <a:t>reduce pain and fever, decrease inflammation (high dose)</a:t>
                      </a:r>
                      <a:endParaRPr lang="en-HK" sz="1200" b="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169671"/>
                  </a:ext>
                </a:extLst>
              </a:tr>
              <a:tr h="70615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Example(s)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="0" dirty="0" smtClean="0">
                          <a:solidFill>
                            <a:schemeClr val="tx1"/>
                          </a:solidFill>
                          <a:effectLst/>
                        </a:rPr>
                        <a:t>Buprenorphine – </a:t>
                      </a:r>
                      <a:r>
                        <a:rPr lang="en-HK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Temgesic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="0" dirty="0" smtClean="0">
                          <a:solidFill>
                            <a:schemeClr val="tx1"/>
                          </a:solidFill>
                          <a:effectLst/>
                        </a:rPr>
                        <a:t>Butorphanol - </a:t>
                      </a:r>
                      <a:r>
                        <a:rPr lang="en-HK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Utomidor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endParaRPr lang="en-HK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="0" baseline="0" dirty="0" smtClean="0">
                          <a:solidFill>
                            <a:schemeClr val="tx1"/>
                          </a:solidFill>
                        </a:rPr>
                        <a:t>Lidocaine – </a:t>
                      </a:r>
                      <a:r>
                        <a:rPr lang="en-HK" sz="1200" b="1" baseline="0" dirty="0" smtClean="0">
                          <a:solidFill>
                            <a:schemeClr val="tx1"/>
                          </a:solidFill>
                        </a:rPr>
                        <a:t>Xylocaine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endParaRPr lang="en-HK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="0" baseline="0" dirty="0" smtClean="0">
                          <a:solidFill>
                            <a:schemeClr val="tx1"/>
                          </a:solidFill>
                        </a:rPr>
                        <a:t>Tramadol – </a:t>
                      </a:r>
                      <a:r>
                        <a:rPr lang="en-HK" sz="1200" b="1" baseline="0" dirty="0" err="1" smtClean="0">
                          <a:solidFill>
                            <a:schemeClr val="tx1"/>
                          </a:solidFill>
                        </a:rPr>
                        <a:t>Ultram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r>
                        <a:rPr lang="en-HK" sz="1200" b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HK" sz="1200" b="1" baseline="0" dirty="0" err="1" smtClean="0">
                          <a:solidFill>
                            <a:schemeClr val="tx1"/>
                          </a:solidFill>
                        </a:rPr>
                        <a:t>Tramal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6D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="0" dirty="0" smtClean="0">
                          <a:solidFill>
                            <a:schemeClr val="tx1"/>
                          </a:solidFill>
                          <a:effectLst/>
                        </a:rPr>
                        <a:t>Fentanyl/</a:t>
                      </a:r>
                      <a:r>
                        <a:rPr lang="en-HK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HK" sz="12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fluanisone</a:t>
                      </a:r>
                      <a:r>
                        <a:rPr lang="en-HK" sz="12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HK" sz="1200" b="1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en-HK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Hypnorm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6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="0" baseline="0" dirty="0" smtClean="0">
                          <a:solidFill>
                            <a:schemeClr val="tx1"/>
                          </a:solidFill>
                        </a:rPr>
                        <a:t>Xylazine – </a:t>
                      </a:r>
                      <a:r>
                        <a:rPr lang="en-HK" sz="1200" b="1" baseline="0" dirty="0" err="1" smtClean="0">
                          <a:solidFill>
                            <a:schemeClr val="tx1"/>
                          </a:solidFill>
                        </a:rPr>
                        <a:t>Rompun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r>
                        <a:rPr lang="en-HK" sz="1200" b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HK" sz="1200" b="1" baseline="0" dirty="0" err="1" smtClean="0">
                          <a:solidFill>
                            <a:schemeClr val="tx1"/>
                          </a:solidFill>
                        </a:rPr>
                        <a:t>Anased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r>
                        <a:rPr lang="en-HK" sz="1200" b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HK" sz="1200" b="1" baseline="0" dirty="0" err="1" smtClean="0">
                          <a:solidFill>
                            <a:schemeClr val="tx1"/>
                          </a:solidFill>
                        </a:rPr>
                        <a:t>Sedazine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r>
                        <a:rPr lang="en-HK" sz="1200" b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HK" sz="1200" b="1" baseline="0" dirty="0" err="1" smtClean="0">
                          <a:solidFill>
                            <a:schemeClr val="tx1"/>
                          </a:solidFill>
                        </a:rPr>
                        <a:t>Chanazine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endParaRPr lang="en-HK" sz="1200" b="1" i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2250"/>
                  </a:ext>
                </a:extLst>
              </a:tr>
              <a:tr h="484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400" dirty="0" smtClean="0">
                          <a:effectLst/>
                        </a:rPr>
                        <a:t>Adverse Effects/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400" dirty="0" smtClean="0">
                          <a:effectLst/>
                        </a:rPr>
                        <a:t>Precautions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HK" sz="1200" b="0" dirty="0" smtClean="0"/>
                        <a:t>Pica – Buprenorphine (esp.</a:t>
                      </a:r>
                      <a:r>
                        <a:rPr lang="en-HK" sz="1200" b="0" baseline="0" dirty="0" smtClean="0"/>
                        <a:t> in rats)</a:t>
                      </a:r>
                    </a:p>
                    <a:p>
                      <a:pPr algn="l"/>
                      <a:r>
                        <a:rPr lang="en-HK" sz="1200" b="0" baseline="0" dirty="0" smtClean="0"/>
                        <a:t>Respiratory depression – Buprenorphine, Fentanyl</a:t>
                      </a:r>
                      <a:endParaRPr lang="en-HK" sz="1200" b="0" dirty="0" smtClean="0"/>
                    </a:p>
                    <a:p>
                      <a:pPr algn="l"/>
                      <a:r>
                        <a:rPr lang="en-HK" sz="1200" b="0" dirty="0" smtClean="0"/>
                        <a:t>Embryo/ fetal toxicity</a:t>
                      </a:r>
                      <a:r>
                        <a:rPr lang="en-HK" sz="1200" b="0" baseline="0" dirty="0" smtClean="0"/>
                        <a:t> </a:t>
                      </a:r>
                      <a:endParaRPr lang="en-US" sz="120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9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Notes</a:t>
                      </a:r>
                      <a:endParaRPr lang="en-US" sz="14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HK" sz="1200" b="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Opioids: Buprenorphine, </a:t>
                      </a:r>
                      <a:r>
                        <a:rPr lang="en-HK" sz="1200" b="0" kern="1200" baseline="0" dirty="0" err="1" smtClean="0">
                          <a:solidFill>
                            <a:schemeClr val="dk1"/>
                          </a:solidFill>
                          <a:effectLst/>
                        </a:rPr>
                        <a:t>b</a:t>
                      </a:r>
                      <a:r>
                        <a:rPr lang="en-HK" sz="1200" dirty="0" err="1" smtClean="0">
                          <a:effectLst/>
                        </a:rPr>
                        <a:t>utorphanol</a:t>
                      </a:r>
                      <a:r>
                        <a:rPr lang="en-HK" sz="1200" dirty="0" smtClean="0">
                          <a:effectLst/>
                        </a:rPr>
                        <a:t>,</a:t>
                      </a:r>
                      <a:r>
                        <a:rPr lang="en-HK" sz="1200" b="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 fentanyl, tramadol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HK" sz="1200" b="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Opioid toxicity: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HK" sz="1200" b="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Decreases consciousness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HK" sz="1200" b="1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Pinpoint pupil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HK" sz="1200" b="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Respiratory depression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HK" sz="1200" b="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Antidote: Naloxone</a:t>
                      </a:r>
                      <a:endParaRPr lang="en-HK" sz="12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effectLst/>
                        </a:rPr>
                        <a:t>✔</a:t>
                      </a:r>
                      <a:r>
                        <a:rPr lang="en-HK" sz="1200" dirty="0" smtClean="0"/>
                        <a:t>Human use: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dirty="0" smtClean="0">
                          <a:effectLst/>
                        </a:rPr>
                        <a:t>Buprenorphine – </a:t>
                      </a:r>
                      <a:r>
                        <a:rPr lang="en-HK" sz="1200" b="1" dirty="0" err="1" smtClean="0">
                          <a:effectLst/>
                        </a:rPr>
                        <a:t>Belbuca</a:t>
                      </a:r>
                      <a:r>
                        <a:rPr lang="en-HK" sz="1200" b="1" dirty="0" smtClean="0">
                          <a:effectLst/>
                        </a:rPr>
                        <a:t> </a:t>
                      </a:r>
                      <a:r>
                        <a:rPr lang="en-HK" sz="1200" b="1" baseline="30000" dirty="0" smtClean="0"/>
                        <a:t>®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dirty="0" smtClean="0">
                          <a:effectLst/>
                        </a:rPr>
                        <a:t>Butorphanol – </a:t>
                      </a:r>
                      <a:r>
                        <a:rPr lang="en-HK" sz="1200" b="1" dirty="0" err="1" smtClean="0">
                          <a:effectLst/>
                        </a:rPr>
                        <a:t>Stadol</a:t>
                      </a:r>
                      <a:r>
                        <a:rPr lang="en-HK" sz="1200" b="1" baseline="30000" dirty="0" smtClean="0"/>
                        <a:t>®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dirty="0" smtClean="0"/>
                        <a:t>Fentanyl </a:t>
                      </a:r>
                      <a:r>
                        <a:rPr lang="en-HK" sz="1200" dirty="0" smtClean="0">
                          <a:effectLst/>
                        </a:rPr>
                        <a:t>– </a:t>
                      </a:r>
                      <a:r>
                        <a:rPr lang="en-HK" sz="1200" b="1" dirty="0" err="1" smtClean="0">
                          <a:effectLst/>
                        </a:rPr>
                        <a:t>Duragesic</a:t>
                      </a:r>
                      <a:r>
                        <a:rPr lang="en-HK" sz="1200" b="1" baseline="30000" dirty="0" smtClean="0"/>
                        <a:t>®</a:t>
                      </a:r>
                      <a:endParaRPr lang="en-HK" sz="1200" b="1" dirty="0" smtClean="0"/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aseline="0" dirty="0" smtClean="0"/>
                        <a:t>Lidocaine - </a:t>
                      </a:r>
                      <a:r>
                        <a:rPr lang="en-HK" sz="1200" b="1" baseline="0" dirty="0" smtClean="0"/>
                        <a:t>Xylocaine</a:t>
                      </a:r>
                      <a:r>
                        <a:rPr lang="en-HK" sz="1200" b="1" baseline="30000" dirty="0" smtClean="0"/>
                        <a:t>®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aseline="0" dirty="0" smtClean="0"/>
                        <a:t>Tramadol – </a:t>
                      </a:r>
                      <a:r>
                        <a:rPr lang="en-HK" sz="1200" b="1" baseline="0" dirty="0" err="1" smtClean="0"/>
                        <a:t>Ultram</a:t>
                      </a:r>
                      <a:r>
                        <a:rPr lang="en-HK" sz="1200" b="1" baseline="30000" dirty="0" smtClean="0"/>
                        <a:t>®</a:t>
                      </a:r>
                      <a:endParaRPr lang="en-HK" sz="12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100" name="Picture 4" descr="Image result for cau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016" y="3660852"/>
            <a:ext cx="18288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cau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269" y="3867292"/>
            <a:ext cx="18288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cau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269" y="4406125"/>
            <a:ext cx="18288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800" y="4853427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200" dirty="0" smtClean="0"/>
              <a:t>Controlled substance in US</a:t>
            </a:r>
            <a:endParaRPr lang="en-US" sz="1200" dirty="0"/>
          </a:p>
        </p:txBody>
      </p:sp>
      <p:pic>
        <p:nvPicPr>
          <p:cNvPr id="15" name="Picture 4" descr="Image result for cau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23" y="4915726"/>
            <a:ext cx="18288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2400" y="3759682"/>
            <a:ext cx="1295400" cy="310010"/>
          </a:xfrm>
          <a:prstGeom prst="rect">
            <a:avLst/>
          </a:prstGeom>
        </p:spPr>
      </p:pic>
      <p:pic>
        <p:nvPicPr>
          <p:cNvPr id="11" name="Picture 4" descr="Image result for cau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269" y="4073732"/>
            <a:ext cx="18288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7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74" y="285750"/>
            <a:ext cx="7923126" cy="857250"/>
          </a:xfrm>
        </p:spPr>
        <p:txBody>
          <a:bodyPr/>
          <a:lstStyle/>
          <a:p>
            <a:r>
              <a:rPr lang="en-HK" sz="4000" dirty="0" smtClean="0"/>
              <a:t>Analgesic/</a:t>
            </a:r>
            <a:r>
              <a:rPr lang="en-US" sz="4000" dirty="0" smtClean="0"/>
              <a:t> </a:t>
            </a:r>
            <a:r>
              <a:rPr lang="en-US" sz="4000" b="1" dirty="0" smtClean="0"/>
              <a:t>Anti-inflammatory</a:t>
            </a:r>
            <a:r>
              <a:rPr lang="en-HK" sz="4000" baseline="30000" dirty="0"/>
              <a:t> 1-5,7 </a:t>
            </a:r>
            <a:r>
              <a:rPr lang="en-HK" sz="4000" dirty="0" smtClean="0"/>
              <a:t>: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79E1-3741-4B57-8672-41379700091D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881903"/>
              </p:ext>
            </p:extLst>
          </p:nvPr>
        </p:nvGraphicFramePr>
        <p:xfrm>
          <a:off x="230275" y="1809750"/>
          <a:ext cx="8077202" cy="288979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4701">
                  <a:extLst>
                    <a:ext uri="{9D8B030D-6E8A-4147-A177-3AD203B41FA5}">
                      <a16:colId xmlns:a16="http://schemas.microsoft.com/office/drawing/2014/main" val="155622546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Use(s)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="0" dirty="0" smtClean="0">
                          <a:solidFill>
                            <a:schemeClr val="tx1"/>
                          </a:solidFill>
                        </a:rPr>
                        <a:t>reduce pain and fever, decrease inflammation (high dose)</a:t>
                      </a:r>
                      <a:endParaRPr lang="en-HK" sz="1200" b="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6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696334"/>
                  </a:ext>
                </a:extLst>
              </a:tr>
              <a:tr h="42062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Example(s)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="0" baseline="0" dirty="0" err="1" smtClean="0">
                          <a:solidFill>
                            <a:schemeClr val="tx1"/>
                          </a:solidFill>
                        </a:rPr>
                        <a:t>Carprofen</a:t>
                      </a:r>
                      <a:r>
                        <a:rPr lang="en-HK" sz="1200" b="0" baseline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HK" sz="1200" b="1" baseline="0" dirty="0" err="1" smtClean="0">
                          <a:solidFill>
                            <a:schemeClr val="tx1"/>
                          </a:solidFill>
                        </a:rPr>
                        <a:t>Rimadyl</a:t>
                      </a:r>
                      <a:r>
                        <a:rPr lang="en-HK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="0" baseline="0" dirty="0" err="1" smtClean="0">
                          <a:solidFill>
                            <a:schemeClr val="tx1"/>
                          </a:solidFill>
                        </a:rPr>
                        <a:t>Flunixin</a:t>
                      </a:r>
                      <a:r>
                        <a:rPr lang="en-HK" sz="1200" b="0" baseline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HK" sz="1200" b="1" baseline="0" dirty="0" err="1" smtClean="0">
                          <a:solidFill>
                            <a:schemeClr val="tx1"/>
                          </a:solidFill>
                        </a:rPr>
                        <a:t>Finadyne</a:t>
                      </a:r>
                      <a:r>
                        <a:rPr lang="en-HK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endParaRPr lang="en-HK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="0" baseline="0" dirty="0" smtClean="0">
                          <a:solidFill>
                            <a:schemeClr val="tx1"/>
                          </a:solidFill>
                        </a:rPr>
                        <a:t>Meloxicam – </a:t>
                      </a:r>
                      <a:r>
                        <a:rPr lang="en-HK" sz="1200" b="1" baseline="0" dirty="0" err="1" smtClean="0">
                          <a:solidFill>
                            <a:schemeClr val="tx1"/>
                          </a:solidFill>
                        </a:rPr>
                        <a:t>Metacam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="0" baseline="0" dirty="0" err="1" smtClean="0">
                          <a:solidFill>
                            <a:schemeClr val="tx1"/>
                          </a:solidFill>
                        </a:rPr>
                        <a:t>Chlorpheniramine</a:t>
                      </a:r>
                      <a:r>
                        <a:rPr lang="en-HK" sz="1200" b="0" baseline="0" dirty="0" smtClean="0">
                          <a:solidFill>
                            <a:schemeClr val="tx1"/>
                          </a:solidFill>
                        </a:rPr>
                        <a:t>, Riboflavin, Pyridoxine, Biotin, Niacinamide, Methionine – </a:t>
                      </a:r>
                      <a:r>
                        <a:rPr lang="en-HK" sz="1200" b="1" baseline="0" dirty="0" err="1" smtClean="0">
                          <a:solidFill>
                            <a:schemeClr val="tx1"/>
                          </a:solidFill>
                        </a:rPr>
                        <a:t>Melermins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669548"/>
                  </a:ext>
                </a:extLst>
              </a:tr>
              <a:tr h="6925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400" dirty="0" smtClean="0">
                          <a:effectLst/>
                        </a:rPr>
                        <a:t>Adverse Effects/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400" dirty="0" smtClean="0">
                          <a:effectLst/>
                        </a:rPr>
                        <a:t>Precautions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HK" sz="1200" b="0" dirty="0" smtClean="0"/>
                        <a:t>GI distress (esp. use with corticosteroids) –</a:t>
                      </a:r>
                      <a:r>
                        <a:rPr lang="en-HK" sz="1200" b="0" baseline="0" dirty="0" smtClean="0"/>
                        <a:t> ulcerations, GI bleed  </a:t>
                      </a:r>
                      <a:endParaRPr lang="en-US" sz="120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9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Notes</a:t>
                      </a:r>
                      <a:endParaRPr lang="en-US" sz="14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HK" sz="1200" dirty="0" smtClean="0"/>
                        <a:t>Alternative or as supplement</a:t>
                      </a:r>
                      <a:r>
                        <a:rPr lang="en-HK" sz="1200" baseline="0" dirty="0" smtClean="0"/>
                        <a:t> </a:t>
                      </a:r>
                      <a:r>
                        <a:rPr lang="en-HK" sz="1200" dirty="0" smtClean="0"/>
                        <a:t>to opioids (safer)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HK" sz="1200" dirty="0" smtClean="0"/>
                        <a:t>Avoid </a:t>
                      </a:r>
                      <a:r>
                        <a:rPr lang="en-HK" sz="1200" baseline="0" dirty="0" smtClean="0"/>
                        <a:t>concurrent use with corticosteroids </a:t>
                      </a:r>
                      <a:endParaRPr lang="en-HK" sz="12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effectLst/>
                        </a:rPr>
                        <a:t>✔</a:t>
                      </a:r>
                      <a:r>
                        <a:rPr lang="en-HK" sz="1200" dirty="0" smtClean="0"/>
                        <a:t>Human use: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="0" baseline="0" dirty="0" smtClean="0">
                          <a:solidFill>
                            <a:schemeClr val="tx1"/>
                          </a:solidFill>
                        </a:rPr>
                        <a:t>Meloxicam – </a:t>
                      </a:r>
                      <a:r>
                        <a:rPr lang="en-HK" sz="1200" b="1" baseline="0" dirty="0" smtClean="0">
                          <a:solidFill>
                            <a:schemeClr val="tx1"/>
                          </a:solidFill>
                        </a:rPr>
                        <a:t>Mobic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HK" sz="12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05200" y="2266950"/>
            <a:ext cx="12547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HK" dirty="0" smtClean="0"/>
              <a:t>All NSAIDs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9550"/>
            <a:ext cx="7620000" cy="857250"/>
          </a:xfrm>
        </p:spPr>
        <p:txBody>
          <a:bodyPr/>
          <a:lstStyle/>
          <a:p>
            <a:r>
              <a:rPr lang="en-HK" sz="4000" dirty="0" smtClean="0"/>
              <a:t>Corticosteroid: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79E1-3741-4B57-8672-41379700091D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498338"/>
              </p:ext>
            </p:extLst>
          </p:nvPr>
        </p:nvGraphicFramePr>
        <p:xfrm>
          <a:off x="304800" y="1504950"/>
          <a:ext cx="7848601" cy="318593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0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455">
                  <a:extLst>
                    <a:ext uri="{9D8B030D-6E8A-4147-A177-3AD203B41FA5}">
                      <a16:colId xmlns:a16="http://schemas.microsoft.com/office/drawing/2014/main" val="2512011938"/>
                    </a:ext>
                  </a:extLst>
                </a:gridCol>
                <a:gridCol w="2443433">
                  <a:extLst>
                    <a:ext uri="{9D8B030D-6E8A-4147-A177-3AD203B41FA5}">
                      <a16:colId xmlns:a16="http://schemas.microsoft.com/office/drawing/2014/main" val="163282917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Use(s)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400" b="0" dirty="0" smtClean="0">
                          <a:solidFill>
                            <a:schemeClr val="tx1"/>
                          </a:solidFill>
                          <a:effectLst/>
                        </a:rPr>
                        <a:t>Decrease</a:t>
                      </a:r>
                      <a:r>
                        <a:rPr lang="en-HK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inflammation (less swellings and redness)</a:t>
                      </a:r>
                      <a:endParaRPr lang="en-HK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HK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328171"/>
                  </a:ext>
                </a:extLst>
              </a:tr>
              <a:tr h="826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Example(s)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400" b="0" dirty="0" smtClean="0">
                          <a:solidFill>
                            <a:schemeClr val="tx1"/>
                          </a:solidFill>
                          <a:effectLst/>
                        </a:rPr>
                        <a:t>Dexamethasone –</a:t>
                      </a:r>
                      <a:r>
                        <a:rPr lang="en-HK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HK" sz="14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Azium</a:t>
                      </a:r>
                      <a:r>
                        <a:rPr lang="en-HK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SP</a:t>
                      </a:r>
                      <a:r>
                        <a:rPr lang="en-HK" sz="14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r>
                        <a:rPr lang="en-HK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HK" sz="14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Dexasone</a:t>
                      </a:r>
                      <a:r>
                        <a:rPr lang="en-HK" sz="14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r>
                        <a:rPr lang="en-HK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HK" sz="14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Decadron</a:t>
                      </a:r>
                      <a:r>
                        <a:rPr lang="en-HK" sz="14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endParaRPr lang="en-HK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D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400" b="0" dirty="0" smtClean="0">
                          <a:solidFill>
                            <a:schemeClr val="tx1"/>
                          </a:solidFill>
                          <a:effectLst/>
                        </a:rPr>
                        <a:t>Other examples: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400" b="0" dirty="0" smtClean="0">
                          <a:solidFill>
                            <a:schemeClr val="tx1"/>
                          </a:solidFill>
                          <a:effectLst/>
                        </a:rPr>
                        <a:t>Prednisone – </a:t>
                      </a:r>
                      <a:r>
                        <a:rPr lang="en-HK" sz="14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Dexasone</a:t>
                      </a:r>
                      <a:r>
                        <a:rPr lang="en-HK" sz="14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endParaRPr lang="en-HK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400" b="0" dirty="0" smtClean="0">
                          <a:solidFill>
                            <a:schemeClr val="tx1"/>
                          </a:solidFill>
                          <a:effectLst/>
                        </a:rPr>
                        <a:t>Prednisolone – </a:t>
                      </a:r>
                      <a:r>
                        <a:rPr lang="en-HK" sz="14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Prelone</a:t>
                      </a:r>
                      <a:r>
                        <a:rPr lang="en-HK" sz="14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endParaRPr lang="en-HK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D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400" dirty="0" smtClean="0">
                          <a:effectLst/>
                        </a:rPr>
                        <a:t>Adverse Effects/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400" dirty="0" smtClean="0">
                          <a:effectLst/>
                        </a:rPr>
                        <a:t>Precautions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HK" sz="1400" b="0" dirty="0" smtClean="0"/>
                        <a:t>GI distress (esp. use with NSAIDs)</a:t>
                      </a:r>
                    </a:p>
                    <a:p>
                      <a:pPr algn="l"/>
                      <a:r>
                        <a:rPr lang="en-HK" sz="1400" b="0" dirty="0" smtClean="0"/>
                        <a:t>Weight</a:t>
                      </a:r>
                      <a:r>
                        <a:rPr lang="en-HK" sz="1400" b="0" baseline="0" dirty="0" smtClean="0"/>
                        <a:t> gain (long term use)</a:t>
                      </a:r>
                      <a:endParaRPr lang="en-HK" sz="1400" b="0" dirty="0" smtClean="0"/>
                    </a:p>
                    <a:p>
                      <a:pPr algn="l"/>
                      <a:r>
                        <a:rPr lang="en-HK" sz="1400" b="0" dirty="0" smtClean="0"/>
                        <a:t>Crosses</a:t>
                      </a:r>
                      <a:r>
                        <a:rPr lang="en-HK" sz="1400" b="0" baseline="0" dirty="0" smtClean="0"/>
                        <a:t> placenta – birth defect (i.e. oral cleft), decreased birth weight</a:t>
                      </a:r>
                      <a:endParaRPr lang="en-US" sz="140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38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Notes</a:t>
                      </a:r>
                      <a:endParaRPr lang="en-US" sz="14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HK" sz="1400" dirty="0" smtClean="0"/>
                        <a:t>Faster acting than prednisone and prednisolone </a:t>
                      </a:r>
                      <a:endParaRPr lang="en-US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✔</a:t>
                      </a:r>
                      <a:r>
                        <a:rPr lang="en-HK" sz="1400" dirty="0" smtClean="0"/>
                        <a:t>Human use: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400" b="0" dirty="0" smtClean="0">
                          <a:solidFill>
                            <a:schemeClr val="tx1"/>
                          </a:solidFill>
                          <a:effectLst/>
                        </a:rPr>
                        <a:t>Dexamethasone – </a:t>
                      </a:r>
                      <a:r>
                        <a:rPr lang="en-HK" sz="1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Zodex</a:t>
                      </a:r>
                      <a:r>
                        <a:rPr lang="en-HK" sz="14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endParaRPr lang="en-HK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400" b="0" dirty="0" smtClean="0">
                          <a:solidFill>
                            <a:schemeClr val="tx1"/>
                          </a:solidFill>
                          <a:effectLst/>
                        </a:rPr>
                        <a:t>Prednisone – </a:t>
                      </a:r>
                      <a:r>
                        <a:rPr lang="en-HK" sz="14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Deltasone</a:t>
                      </a:r>
                      <a:r>
                        <a:rPr lang="en-HK" sz="14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endParaRPr lang="en-HK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400" b="0" dirty="0" smtClean="0">
                          <a:solidFill>
                            <a:schemeClr val="tx1"/>
                          </a:solidFill>
                          <a:effectLst/>
                        </a:rPr>
                        <a:t>Prednisolone – </a:t>
                      </a:r>
                      <a:r>
                        <a:rPr lang="en-HK" sz="14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Prelone</a:t>
                      </a:r>
                      <a:r>
                        <a:rPr lang="en-HK" sz="14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endParaRPr lang="en-HK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US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0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red blood cells no backgroun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0758">
            <a:off x="3103228" y="580659"/>
            <a:ext cx="20288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176030"/>
            <a:ext cx="7620000" cy="857250"/>
          </a:xfrm>
        </p:spPr>
        <p:txBody>
          <a:bodyPr/>
          <a:lstStyle/>
          <a:p>
            <a:r>
              <a:rPr lang="en-HK" sz="4000" dirty="0" smtClean="0"/>
              <a:t>Anticoagulant:</a:t>
            </a:r>
            <a:r>
              <a:rPr lang="en-HK" sz="4000" baseline="30000" dirty="0" smtClean="0"/>
              <a:t>1-5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79E1-3741-4B57-8672-41379700091D}" type="slidenum">
              <a:rPr lang="en-US" smtClean="0"/>
              <a:t>14</a:t>
            </a:fld>
            <a:endParaRPr lang="en-US"/>
          </a:p>
        </p:txBody>
      </p:sp>
      <p:pic>
        <p:nvPicPr>
          <p:cNvPr id="3076" name="Picture 4" descr="Image result for red blood cells no background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29200" y="580660"/>
            <a:ext cx="20288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553124"/>
              </p:ext>
            </p:extLst>
          </p:nvPr>
        </p:nvGraphicFramePr>
        <p:xfrm>
          <a:off x="228599" y="2190750"/>
          <a:ext cx="8077201" cy="270791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71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400" dirty="0" smtClean="0"/>
                        <a:t>Use(s)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400" b="0" dirty="0" smtClean="0">
                          <a:solidFill>
                            <a:schemeClr val="tx1"/>
                          </a:solidFill>
                        </a:rPr>
                        <a:t>Prevent blood clot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HK" sz="1400" b="0" dirty="0" smtClean="0">
                          <a:solidFill>
                            <a:schemeClr val="tx1"/>
                          </a:solidFill>
                        </a:rPr>
                        <a:t>blood vessel cannulation, </a:t>
                      </a:r>
                      <a:r>
                        <a:rPr lang="en-HK" sz="1400" b="0" dirty="0" err="1" smtClean="0">
                          <a:solidFill>
                            <a:schemeClr val="tx1"/>
                          </a:solidFill>
                        </a:rPr>
                        <a:t>Hematology</a:t>
                      </a:r>
                      <a:r>
                        <a:rPr lang="en-HK" sz="1400" b="0" dirty="0" smtClean="0">
                          <a:solidFill>
                            <a:schemeClr val="tx1"/>
                          </a:solidFill>
                        </a:rPr>
                        <a:t> (study of blood) 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51949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Example(s)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400" b="0" dirty="0" smtClean="0">
                          <a:solidFill>
                            <a:schemeClr val="tx1"/>
                          </a:solidFill>
                          <a:effectLst/>
                        </a:rPr>
                        <a:t>Heparin – n/a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400" dirty="0" smtClean="0">
                          <a:effectLst/>
                        </a:rPr>
                        <a:t>Adverse Effects/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400" dirty="0" smtClean="0">
                          <a:effectLst/>
                        </a:rPr>
                        <a:t>Precautions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1400" b="0" dirty="0" smtClean="0"/>
                        <a:t>Bleeding risk</a:t>
                      </a:r>
                    </a:p>
                    <a:p>
                      <a:pPr algn="l"/>
                      <a:r>
                        <a:rPr lang="en-HK" sz="1400" b="0" dirty="0" smtClean="0"/>
                        <a:t>May interfere</a:t>
                      </a:r>
                      <a:r>
                        <a:rPr lang="en-HK" sz="1400" b="0" baseline="0" dirty="0" smtClean="0"/>
                        <a:t> the morphology of the sample</a:t>
                      </a:r>
                      <a:endParaRPr lang="en-HK" sz="1400" b="0" dirty="0" smtClean="0"/>
                    </a:p>
                    <a:p>
                      <a:pPr algn="l"/>
                      <a:r>
                        <a:rPr lang="en-HK" sz="1400" b="0" dirty="0" smtClean="0"/>
                        <a:t>Heparin induced thrombocytopenia</a:t>
                      </a:r>
                      <a:r>
                        <a:rPr lang="en-HK" sz="1400" b="0" baseline="0" dirty="0" smtClean="0"/>
                        <a:t> (HIT) – very rare</a:t>
                      </a:r>
                    </a:p>
                    <a:p>
                      <a:pPr marL="457200" lvl="1" indent="0" algn="l">
                        <a:buFont typeface="Arial" panose="020B0604020202020204" pitchFamily="34" charset="0"/>
                        <a:buNone/>
                      </a:pPr>
                      <a:r>
                        <a:rPr lang="en-HK" sz="1400" b="0" baseline="0" dirty="0" smtClean="0"/>
                        <a:t>Sharp decrease in platelet count</a:t>
                      </a:r>
                      <a:endParaRPr lang="en-US" sz="140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Notes</a:t>
                      </a:r>
                      <a:endParaRPr lang="en-US" sz="14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✔</a:t>
                      </a:r>
                      <a:r>
                        <a:rPr lang="en-HK" sz="1400" dirty="0" smtClean="0"/>
                        <a:t>Human use: Heparin – n/a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HK" sz="1400" dirty="0" smtClean="0"/>
                        <a:t>Often</a:t>
                      </a:r>
                      <a:r>
                        <a:rPr lang="en-HK" sz="1400" baseline="0" dirty="0" smtClean="0"/>
                        <a:t> use in bed bound patients, to prevent DVT and PE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HK" sz="1400" baseline="0" dirty="0" smtClean="0"/>
                        <a:t>Preferred over other heparin derivatives in renal impairment patients (no dosage adjustment needed)</a:t>
                      </a:r>
                      <a:endParaRPr lang="en-HK" sz="14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40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sz="4000" dirty="0" smtClean="0"/>
              <a:t>Oxytocin</a:t>
            </a:r>
            <a:r>
              <a:rPr lang="en-HK" sz="4000" baseline="30000" dirty="0" smtClean="0"/>
              <a:t>1-3,5,7</a:t>
            </a:r>
            <a:r>
              <a:rPr lang="en-HK" sz="4000" dirty="0" smtClean="0"/>
              <a:t>: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79E1-3741-4B57-8672-41379700091D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101839"/>
              </p:ext>
            </p:extLst>
          </p:nvPr>
        </p:nvGraphicFramePr>
        <p:xfrm>
          <a:off x="228599" y="2266950"/>
          <a:ext cx="8077201" cy="238198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286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0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2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400" dirty="0" smtClean="0">
                          <a:effectLst/>
                        </a:rPr>
                        <a:t>Use(s)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HK" sz="1400" b="0" dirty="0" smtClean="0">
                          <a:solidFill>
                            <a:schemeClr val="tx1"/>
                          </a:solidFill>
                        </a:rPr>
                        <a:t>Stimulate</a:t>
                      </a:r>
                      <a:r>
                        <a:rPr lang="en-HK" sz="1400" b="0" baseline="0" dirty="0" smtClean="0">
                          <a:solidFill>
                            <a:schemeClr val="tx1"/>
                          </a:solidFill>
                        </a:rPr>
                        <a:t> uterine contractions to induce labor</a:t>
                      </a:r>
                    </a:p>
                    <a:p>
                      <a:r>
                        <a:rPr lang="en-HK" sz="1400" b="0" baseline="0" dirty="0" smtClean="0">
                          <a:solidFill>
                            <a:schemeClr val="tx1"/>
                          </a:solidFill>
                        </a:rPr>
                        <a:t>Responsible for milk secretion during lactation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400" dirty="0" smtClean="0">
                          <a:effectLst/>
                        </a:rPr>
                        <a:t>Dose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1400" dirty="0" smtClean="0"/>
                        <a:t>Rat: 0.2-3 units/kg SC</a:t>
                      </a:r>
                      <a:endParaRPr lang="en-HK" sz="1400" baseline="30000" dirty="0" smtClean="0"/>
                    </a:p>
                    <a:p>
                      <a:pPr algn="l"/>
                      <a:r>
                        <a:rPr lang="en-HK" sz="1400" dirty="0" smtClean="0"/>
                        <a:t>Rabbit: 1 – 2 unit IM or SC</a:t>
                      </a:r>
                      <a:endParaRPr lang="en-US" sz="140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400" dirty="0" smtClean="0">
                          <a:effectLst/>
                        </a:rPr>
                        <a:t>Adverse Effects/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400" dirty="0" smtClean="0">
                          <a:effectLst/>
                        </a:rPr>
                        <a:t>Precautions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HK" sz="1400" baseline="0" dirty="0" smtClean="0"/>
                        <a:t>CNS effects (i.e. seizures)</a:t>
                      </a:r>
                      <a:endParaRPr lang="en-HK" sz="1400" dirty="0" smtClean="0"/>
                    </a:p>
                    <a:p>
                      <a:r>
                        <a:rPr lang="en-HK" sz="1400" dirty="0" smtClean="0"/>
                        <a:t>Uterus rupture or postpartum bleeding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400" dirty="0" smtClean="0"/>
                        <a:t>Relatively</a:t>
                      </a:r>
                      <a:r>
                        <a:rPr lang="en-HK" sz="1400" baseline="0" dirty="0" smtClean="0"/>
                        <a:t> safe at reasonable dosage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Notes</a:t>
                      </a:r>
                      <a:endParaRPr lang="en-US" sz="14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✔</a:t>
                      </a:r>
                      <a:r>
                        <a:rPr lang="en-HK" sz="1400" dirty="0" smtClean="0"/>
                        <a:t>Human use: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400" dirty="0" smtClean="0"/>
                        <a:t>Oxytocin</a:t>
                      </a:r>
                      <a:r>
                        <a:rPr lang="en-HK" sz="1400" baseline="0" dirty="0" smtClean="0"/>
                        <a:t> – </a:t>
                      </a:r>
                      <a:r>
                        <a:rPr lang="en-HK" sz="1400" baseline="0" dirty="0" err="1" smtClean="0"/>
                        <a:t>Syntocinon</a:t>
                      </a:r>
                      <a:r>
                        <a:rPr lang="en-HK" sz="1400" baseline="0" dirty="0" smtClean="0"/>
                        <a:t>®, Pitocin®</a:t>
                      </a:r>
                      <a:endParaRPr lang="en-HK" sz="14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0" name="Picture 2" descr="Image result for oxytocin v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979"/>
            <a:ext cx="1478359" cy="147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5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38150"/>
            <a:ext cx="2545595" cy="1733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6193"/>
            <a:ext cx="7620000" cy="85725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HK" sz="4000" dirty="0" smtClean="0"/>
              <a:t>Fluid/ Supplement</a:t>
            </a:r>
            <a:r>
              <a:rPr lang="en-HK" sz="4000" baseline="30000" dirty="0" smtClean="0"/>
              <a:t>1-5</a:t>
            </a:r>
            <a:r>
              <a:rPr lang="en-HK" sz="4000" dirty="0" smtClean="0"/>
              <a:t>: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79E1-3741-4B57-8672-41379700091D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99226"/>
              </p:ext>
            </p:extLst>
          </p:nvPr>
        </p:nvGraphicFramePr>
        <p:xfrm>
          <a:off x="214745" y="1885950"/>
          <a:ext cx="8077201" cy="298196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Use(s)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HK" sz="1400" b="0" dirty="0" smtClean="0">
                          <a:solidFill>
                            <a:schemeClr val="tx1"/>
                          </a:solidFill>
                        </a:rPr>
                        <a:t>Provides essential</a:t>
                      </a:r>
                      <a:r>
                        <a:rPr lang="en-HK" sz="1400" b="0" baseline="0" dirty="0" smtClean="0">
                          <a:solidFill>
                            <a:schemeClr val="tx1"/>
                          </a:solidFill>
                        </a:rPr>
                        <a:t> nutrients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8527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Example(s)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400" b="0" dirty="0" smtClean="0">
                          <a:solidFill>
                            <a:schemeClr val="tx1"/>
                          </a:solidFill>
                          <a:effectLst/>
                        </a:rPr>
                        <a:t>Vitamin</a:t>
                      </a:r>
                      <a:r>
                        <a:rPr lang="en-HK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B complex, Vitamin C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5% Dextrose injection, Lactated Ringer’s injection</a:t>
                      </a:r>
                      <a:endParaRPr lang="en-HK" sz="1400" b="0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6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400" dirty="0" smtClean="0">
                          <a:effectLst/>
                        </a:rPr>
                        <a:t>Adverse Effects</a:t>
                      </a:r>
                      <a:r>
                        <a:rPr lang="en-US" sz="1400" dirty="0" smtClean="0">
                          <a:effectLst/>
                        </a:rPr>
                        <a:t>/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endParaRPr lang="en-HK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400" dirty="0" smtClean="0">
                          <a:effectLst/>
                        </a:rPr>
                        <a:t>Precautions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1400" dirty="0" smtClean="0"/>
                        <a:t>Megadoses (Large dose) of :</a:t>
                      </a:r>
                    </a:p>
                    <a:p>
                      <a:pPr algn="l"/>
                      <a:r>
                        <a:rPr lang="en-HK" sz="1400" dirty="0" smtClean="0"/>
                        <a:t>Vitamin</a:t>
                      </a:r>
                      <a:r>
                        <a:rPr lang="en-HK" sz="1400" baseline="0" dirty="0" smtClean="0"/>
                        <a:t> B</a:t>
                      </a:r>
                      <a:r>
                        <a:rPr lang="en-HK" sz="1400" baseline="-25000" dirty="0" smtClean="0"/>
                        <a:t>3 </a:t>
                      </a:r>
                      <a:r>
                        <a:rPr lang="en-HK" sz="1400" baseline="0" dirty="0" smtClean="0"/>
                        <a:t>(niacin): nausea, jaundice, diarrhea</a:t>
                      </a:r>
                    </a:p>
                    <a:p>
                      <a:pPr algn="l"/>
                      <a:r>
                        <a:rPr lang="en-HK" sz="1400" dirty="0" smtClean="0"/>
                        <a:t>Vitamin</a:t>
                      </a:r>
                      <a:r>
                        <a:rPr lang="en-HK" sz="1400" baseline="0" dirty="0" smtClean="0"/>
                        <a:t> B</a:t>
                      </a:r>
                      <a:r>
                        <a:rPr lang="en-HK" sz="1400" baseline="-25000" dirty="0" smtClean="0"/>
                        <a:t>6 </a:t>
                      </a:r>
                      <a:r>
                        <a:rPr lang="en-HK" sz="1400" baseline="0" dirty="0" smtClean="0"/>
                        <a:t>(pyridoxine)</a:t>
                      </a:r>
                      <a:r>
                        <a:rPr lang="en-HK" sz="1400" baseline="0" dirty="0" smtClean="0">
                          <a:sym typeface="Wingdings" panose="05000000000000000000" pitchFamily="2" charset="2"/>
                        </a:rPr>
                        <a:t>: </a:t>
                      </a:r>
                      <a:r>
                        <a:rPr lang="en-HK" sz="1400" baseline="0" dirty="0" smtClean="0"/>
                        <a:t>nerve toxicity</a:t>
                      </a:r>
                    </a:p>
                    <a:p>
                      <a:pPr algn="l"/>
                      <a:r>
                        <a:rPr lang="en-HK" sz="1400" dirty="0" smtClean="0"/>
                        <a:t>Vitamin</a:t>
                      </a:r>
                      <a:r>
                        <a:rPr lang="en-HK" sz="1400" baseline="0" dirty="0" smtClean="0"/>
                        <a:t> B</a:t>
                      </a:r>
                      <a:r>
                        <a:rPr lang="en-HK" sz="1400" baseline="-25000" dirty="0" smtClean="0"/>
                        <a:t>9 </a:t>
                      </a:r>
                      <a:r>
                        <a:rPr lang="en-HK" sz="1400" baseline="0" dirty="0" smtClean="0">
                          <a:sym typeface="Wingdings" panose="05000000000000000000" pitchFamily="2" charset="2"/>
                        </a:rPr>
                        <a:t>(Folate):</a:t>
                      </a:r>
                      <a:r>
                        <a:rPr lang="en-HK" sz="1400" baseline="0" dirty="0" smtClean="0"/>
                        <a:t> mask B12 deficiency</a:t>
                      </a:r>
                      <a:endParaRPr lang="en-HK" sz="1400" dirty="0" smtClean="0"/>
                    </a:p>
                    <a:p>
                      <a:pPr algn="l"/>
                      <a:r>
                        <a:rPr lang="en-HK" sz="1400" dirty="0" smtClean="0"/>
                        <a:t>Vitamin C:</a:t>
                      </a:r>
                      <a:r>
                        <a:rPr lang="en-HK" sz="1400" baseline="0" dirty="0" smtClean="0"/>
                        <a:t> diarrhea, nausea</a:t>
                      </a:r>
                      <a:endParaRPr lang="en-HK" sz="1400" b="0" baseline="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7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Notes</a:t>
                      </a:r>
                      <a:endParaRPr lang="en-US" sz="14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HK" sz="1400" dirty="0" smtClean="0"/>
                        <a:t>Minerals/ vitamins</a:t>
                      </a:r>
                      <a:r>
                        <a:rPr lang="en-HK" sz="1400" baseline="0" dirty="0" smtClean="0"/>
                        <a:t> imbalance has a </a:t>
                      </a:r>
                      <a:r>
                        <a:rPr lang="en-HK" sz="1400" u="sng" baseline="0" dirty="0" smtClean="0"/>
                        <a:t>greater impact </a:t>
                      </a:r>
                      <a:r>
                        <a:rPr lang="en-HK" sz="1400" baseline="0" dirty="0" smtClean="0"/>
                        <a:t>on rabbit:</a:t>
                      </a:r>
                    </a:p>
                    <a:p>
                      <a:r>
                        <a:rPr lang="en-HK" sz="1400" baseline="0" dirty="0" smtClean="0"/>
                        <a:t>Hypercalcemia: too much will cause extensive calcification of soft tissue</a:t>
                      </a:r>
                    </a:p>
                    <a:p>
                      <a:r>
                        <a:rPr lang="en-HK" sz="1400" baseline="0" dirty="0" smtClean="0"/>
                        <a:t>Vitamin A: deficiency and toxicity have been associated with reproductive problems  </a:t>
                      </a:r>
                    </a:p>
                    <a:p>
                      <a:r>
                        <a:rPr lang="en-HK" sz="1400" baseline="0" dirty="0" smtClean="0"/>
                        <a:t>Vitamin E: deficiency shows muscular dystrophy, abortion, stillbirth and neonatal deaths</a:t>
                      </a:r>
                      <a:endParaRPr lang="en-US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3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47" y="2641683"/>
            <a:ext cx="2790106" cy="2438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5056"/>
            <a:ext cx="7620000" cy="3600450"/>
          </a:xfrm>
        </p:spPr>
        <p:txBody>
          <a:bodyPr/>
          <a:lstStyle/>
          <a:p>
            <a:r>
              <a:rPr lang="en-HK" dirty="0" smtClean="0"/>
              <a:t>Explore and enhance knowledge of medications (clinical use, example and adverse effect of medications etc.)</a:t>
            </a:r>
          </a:p>
          <a:p>
            <a:pPr>
              <a:lnSpc>
                <a:spcPct val="150000"/>
              </a:lnSpc>
            </a:pPr>
            <a:r>
              <a:rPr lang="en-HK" dirty="0" smtClean="0"/>
              <a:t>Improve animals (patients) outcome and quality of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79E1-3741-4B57-8672-4137970009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672" y="1063229"/>
            <a:ext cx="7620000" cy="360045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1200" dirty="0" smtClean="0"/>
              <a:t>Micromedex</a:t>
            </a:r>
            <a:r>
              <a:rPr lang="en-US" sz="1200" dirty="0"/>
              <a:t>® 2.0, (electronic version). </a:t>
            </a:r>
            <a:r>
              <a:rPr lang="en-US" sz="1200" dirty="0" err="1"/>
              <a:t>Truven</a:t>
            </a:r>
            <a:r>
              <a:rPr lang="en-US" sz="1200" dirty="0"/>
              <a:t> Health Analytics, Greenwood Village, Colorado, USA. </a:t>
            </a:r>
            <a:r>
              <a:rPr lang="en-US" sz="1200" dirty="0" smtClean="0"/>
              <a:t>Available at: http</a:t>
            </a:r>
            <a:r>
              <a:rPr lang="en-US" sz="1200" dirty="0"/>
              <a:t>://0-www.micromedexsolutions.com.liucat.lib.liu.edu/. November 22, 2017</a:t>
            </a:r>
            <a:r>
              <a:rPr lang="en-US" sz="1200" dirty="0" smtClean="0"/>
              <a:t>. </a:t>
            </a:r>
            <a:endParaRPr lang="en-US" sz="1200" dirty="0"/>
          </a:p>
          <a:p>
            <a:pPr>
              <a:buFont typeface="+mj-lt"/>
              <a:buAutoNum type="arabicPeriod"/>
            </a:pPr>
            <a:r>
              <a:rPr lang="en-US" sz="1200" dirty="0" err="1"/>
              <a:t>Lexicomp</a:t>
            </a:r>
            <a:r>
              <a:rPr lang="en-US" sz="1200" dirty="0"/>
              <a:t> Online®, Lexi-Drugs® , Hudson, Ohio: Lexi-Comp, Inc.; </a:t>
            </a:r>
            <a:r>
              <a:rPr lang="en-US" sz="1200" dirty="0" smtClean="0"/>
              <a:t>November 22, 2017.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Sharp</a:t>
            </a:r>
            <a:r>
              <a:rPr lang="en-US" sz="1200" dirty="0"/>
              <a:t> </a:t>
            </a:r>
            <a:r>
              <a:rPr lang="en-US" sz="1200" dirty="0" smtClean="0"/>
              <a:t>P, </a:t>
            </a:r>
            <a:r>
              <a:rPr lang="en-US" sz="1200" dirty="0" err="1" smtClean="0"/>
              <a:t>LaRegina</a:t>
            </a:r>
            <a:r>
              <a:rPr lang="en-US" sz="1200" dirty="0" smtClean="0"/>
              <a:t> MC.</a:t>
            </a:r>
            <a:r>
              <a:rPr lang="en-US" sz="1200" dirty="0"/>
              <a:t> </a:t>
            </a:r>
            <a:r>
              <a:rPr lang="en-US" sz="1200" i="1" dirty="0" smtClean="0"/>
              <a:t>The </a:t>
            </a:r>
            <a:r>
              <a:rPr lang="en-US" sz="1200" i="1" dirty="0"/>
              <a:t>laboratory rat</a:t>
            </a:r>
            <a:r>
              <a:rPr lang="en-US" sz="1200" dirty="0"/>
              <a:t>. Boca Raton, FL: CRC Press </a:t>
            </a:r>
            <a:r>
              <a:rPr lang="en-US" sz="1200" dirty="0" smtClean="0"/>
              <a:t>LLC; 1998</a:t>
            </a:r>
          </a:p>
          <a:p>
            <a:pPr>
              <a:buFont typeface="+mj-lt"/>
              <a:buAutoNum type="arabicPeriod"/>
            </a:pPr>
            <a:r>
              <a:rPr lang="en-HK" sz="1200" dirty="0" err="1" smtClean="0"/>
              <a:t>Suckow</a:t>
            </a:r>
            <a:r>
              <a:rPr lang="en-HK" sz="1200" dirty="0" smtClean="0"/>
              <a:t> MA, </a:t>
            </a:r>
            <a:r>
              <a:rPr lang="en-HK" sz="1200" dirty="0" err="1" smtClean="0"/>
              <a:t>Danneman</a:t>
            </a:r>
            <a:r>
              <a:rPr lang="en-HK" sz="1200" dirty="0" smtClean="0"/>
              <a:t> P, Brayton C. </a:t>
            </a:r>
            <a:r>
              <a:rPr lang="en-HK" sz="1200" i="1" dirty="0" smtClean="0"/>
              <a:t>The laboratory mouse</a:t>
            </a:r>
            <a:r>
              <a:rPr lang="en-HK" sz="1200" dirty="0" smtClean="0"/>
              <a:t>. </a:t>
            </a:r>
            <a:r>
              <a:rPr lang="en-US" sz="1200" dirty="0"/>
              <a:t>Boca Raton, FL: CRC Press LLC; </a:t>
            </a:r>
            <a:r>
              <a:rPr lang="en-US" sz="1200" dirty="0" smtClean="0"/>
              <a:t>2001</a:t>
            </a:r>
          </a:p>
          <a:p>
            <a:pPr>
              <a:buFont typeface="+mj-lt"/>
              <a:buAutoNum type="arabicPeriod"/>
            </a:pPr>
            <a:r>
              <a:rPr lang="en-HK" sz="1200" dirty="0" err="1"/>
              <a:t>Suckow</a:t>
            </a:r>
            <a:r>
              <a:rPr lang="en-HK" sz="1200" dirty="0"/>
              <a:t> MA, </a:t>
            </a:r>
            <a:r>
              <a:rPr lang="en-HK" sz="1200" dirty="0" smtClean="0"/>
              <a:t>Douglas FA. </a:t>
            </a:r>
            <a:r>
              <a:rPr lang="en-HK" sz="1200" i="1" dirty="0"/>
              <a:t>The laboratory </a:t>
            </a:r>
            <a:r>
              <a:rPr lang="en-HK" sz="1200" i="1" dirty="0" smtClean="0"/>
              <a:t>rabbit</a:t>
            </a:r>
            <a:r>
              <a:rPr lang="en-HK" sz="1200" dirty="0" smtClean="0"/>
              <a:t>. </a:t>
            </a:r>
            <a:r>
              <a:rPr lang="en-US" sz="1200" dirty="0"/>
              <a:t>Boca Raton, FL: CRC Press LLC; </a:t>
            </a:r>
            <a:r>
              <a:rPr lang="en-US" sz="1200" dirty="0" smtClean="0"/>
              <a:t>1997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American Board of Veterinary Toxicology. Available at: https</a:t>
            </a:r>
            <a:r>
              <a:rPr lang="en-US" sz="1200" dirty="0"/>
              <a:t>://</a:t>
            </a:r>
            <a:r>
              <a:rPr lang="en-US" sz="1200" dirty="0" smtClean="0"/>
              <a:t>www.abvt.org. </a:t>
            </a:r>
            <a:r>
              <a:rPr lang="en-US" sz="1200" dirty="0"/>
              <a:t>November </a:t>
            </a:r>
            <a:r>
              <a:rPr lang="en-US" sz="1200" dirty="0" smtClean="0"/>
              <a:t>23, </a:t>
            </a:r>
            <a:r>
              <a:rPr lang="en-US" sz="1200" dirty="0"/>
              <a:t>2017</a:t>
            </a:r>
            <a:r>
              <a:rPr lang="en-US" sz="12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Carpenter</a:t>
            </a:r>
            <a:r>
              <a:rPr lang="en-US" sz="1200" dirty="0"/>
              <a:t>, J., </a:t>
            </a:r>
            <a:r>
              <a:rPr lang="en-US" sz="1200" dirty="0" err="1"/>
              <a:t>Mashima</a:t>
            </a:r>
            <a:r>
              <a:rPr lang="en-US" sz="1200" dirty="0"/>
              <a:t>, T., &amp; </a:t>
            </a:r>
            <a:r>
              <a:rPr lang="en-US" sz="1200" dirty="0" err="1"/>
              <a:t>Rupiper</a:t>
            </a:r>
            <a:r>
              <a:rPr lang="en-US" sz="1200" dirty="0"/>
              <a:t>, D. (2001). </a:t>
            </a:r>
            <a:r>
              <a:rPr lang="en-US" sz="1200" i="1" dirty="0"/>
              <a:t>Exotic Animal Formulary (2nd Edition)</a:t>
            </a:r>
            <a:r>
              <a:rPr lang="en-US" sz="1200" dirty="0"/>
              <a:t>. St. Louis: Saunders</a:t>
            </a:r>
            <a:r>
              <a:rPr lang="en-US" sz="12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Ducommun</a:t>
            </a:r>
            <a:r>
              <a:rPr lang="en-US" sz="1200" dirty="0"/>
              <a:t>, D. (2000). </a:t>
            </a:r>
            <a:r>
              <a:rPr lang="en-US" sz="1200" i="1" dirty="0"/>
              <a:t>Rat Health Care, 6th Edition</a:t>
            </a:r>
            <a:r>
              <a:rPr lang="en-US" sz="1200" dirty="0"/>
              <a:t>. Rat Fan Club. </a:t>
            </a:r>
            <a:endParaRPr lang="en-US" sz="1200" dirty="0" smtClean="0"/>
          </a:p>
          <a:p>
            <a:pPr>
              <a:buFont typeface="+mj-lt"/>
              <a:buAutoNum type="arabicPeriod"/>
            </a:pPr>
            <a:r>
              <a:rPr lang="en-US" sz="1200" dirty="0"/>
              <a:t>ACOG Committee on Obstetric Practice. ACOG Committee Opinion No. 474: </a:t>
            </a:r>
            <a:r>
              <a:rPr lang="en-US" sz="1200" dirty="0" err="1"/>
              <a:t>nonobstetric</a:t>
            </a:r>
            <a:r>
              <a:rPr lang="en-US" sz="1200" dirty="0"/>
              <a:t> surgery during pregnancy. </a:t>
            </a:r>
            <a:r>
              <a:rPr lang="en-US" sz="1200" i="1" dirty="0" err="1"/>
              <a:t>Obstet</a:t>
            </a:r>
            <a:r>
              <a:rPr lang="en-US" sz="1200" i="1" dirty="0"/>
              <a:t> Gynecol</a:t>
            </a:r>
            <a:r>
              <a:rPr lang="en-US" sz="1200" dirty="0"/>
              <a:t>. 2011;117(2 Pt 1):420-421. </a:t>
            </a:r>
            <a:endParaRPr lang="en-HK" sz="1200" dirty="0" smtClean="0"/>
          </a:p>
          <a:p>
            <a:pPr>
              <a:buFont typeface="+mj-lt"/>
              <a:buAutoNum type="arabicPeriod"/>
            </a:pPr>
            <a:r>
              <a:rPr lang="en-HK" sz="1200" dirty="0" smtClean="0"/>
              <a:t>Samantha A, </a:t>
            </a:r>
            <a:r>
              <a:rPr lang="en-HK" sz="1200" dirty="0" err="1" smtClean="0"/>
              <a:t>Roffe</a:t>
            </a:r>
            <a:r>
              <a:rPr lang="en-HK" sz="1200" dirty="0" smtClean="0"/>
              <a:t> C, Woods KL. </a:t>
            </a:r>
            <a:r>
              <a:rPr lang="en-US" sz="1200" i="1" dirty="0"/>
              <a:t>Accidental self administration of </a:t>
            </a:r>
            <a:r>
              <a:rPr lang="en-US" sz="1200" i="1" dirty="0" err="1"/>
              <a:t>xylazine</a:t>
            </a:r>
            <a:r>
              <a:rPr lang="en-US" sz="1200" i="1" dirty="0"/>
              <a:t> in a veterinary nurse</a:t>
            </a:r>
            <a:r>
              <a:rPr lang="en-US" sz="1200" dirty="0" smtClean="0"/>
              <a:t>. </a:t>
            </a:r>
            <a:r>
              <a:rPr lang="en-US" sz="1200" dirty="0"/>
              <a:t>Postgrad Med J. 1990 Mar; 66(773): 244–245.</a:t>
            </a:r>
            <a:endParaRPr lang="en-US" sz="1200" dirty="0" smtClean="0"/>
          </a:p>
          <a:p>
            <a:pPr>
              <a:buFont typeface="+mj-lt"/>
              <a:buAutoNum type="arabicPeriod"/>
            </a:pPr>
            <a:r>
              <a:rPr lang="en-US" sz="1200" dirty="0" smtClean="0"/>
              <a:t>Mackintosh</a:t>
            </a:r>
            <a:r>
              <a:rPr lang="en-US" sz="1200" dirty="0"/>
              <a:t>, C. Potential antidote for </a:t>
            </a:r>
            <a:r>
              <a:rPr lang="en-US" sz="1200" dirty="0" err="1"/>
              <a:t>Rompun</a:t>
            </a:r>
            <a:r>
              <a:rPr lang="en-US" sz="1200" dirty="0"/>
              <a:t> (</a:t>
            </a:r>
            <a:r>
              <a:rPr lang="en-US" sz="1200" dirty="0" err="1"/>
              <a:t>xylazine</a:t>
            </a:r>
            <a:r>
              <a:rPr lang="en-US" sz="1200" dirty="0"/>
              <a:t>) in humans. NZ Med J 1985, 98: 714-715</a:t>
            </a:r>
            <a:r>
              <a:rPr lang="en-US" sz="12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1200" dirty="0" err="1" smtClean="0"/>
              <a:t>Merk</a:t>
            </a:r>
            <a:r>
              <a:rPr lang="en-US" sz="1200" dirty="0"/>
              <a:t>. http://</a:t>
            </a:r>
            <a:r>
              <a:rPr lang="en-US" sz="1200" dirty="0" smtClean="0"/>
              <a:t>www.merckmillipore.com/HK/en/product/InSolution-Tamoxifen-4-Hydroxy-Z-CAS-68047-06-3-Calbiochem,EMD_BIO-508225. </a:t>
            </a:r>
            <a:r>
              <a:rPr lang="en-US" sz="1200" dirty="0"/>
              <a:t>November 23, 2017</a:t>
            </a:r>
            <a:r>
              <a:rPr lang="en-US" sz="1200" dirty="0" smtClean="0"/>
              <a:t>.</a:t>
            </a:r>
          </a:p>
          <a:p>
            <a:pPr marL="11430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79E1-3741-4B57-8672-4137970009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8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38200" y="2286001"/>
            <a:ext cx="7543800" cy="1945481"/>
          </a:xfrm>
        </p:spPr>
        <p:txBody>
          <a:bodyPr/>
          <a:lstStyle/>
          <a:p>
            <a:r>
              <a:rPr lang="en-US" sz="5400" dirty="0"/>
              <a:t>Thank you for your </a:t>
            </a:r>
            <a:r>
              <a:rPr lang="en-US" sz="5400" dirty="0" smtClean="0"/>
              <a:t>time!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79E1-3741-4B57-8672-41379700091D}" type="slidenum">
              <a:rPr lang="en-US" smtClean="0"/>
              <a:t>19</a:t>
            </a:fld>
            <a:endParaRPr lang="en-US"/>
          </a:p>
        </p:txBody>
      </p:sp>
      <p:pic>
        <p:nvPicPr>
          <p:cNvPr id="9" name="Content Placeholder 2"/>
          <p:cNvPicPr>
            <a:picLocks noGrp="1"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57271"/>
            <a:ext cx="2689411" cy="26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fontAlgn="base">
              <a:lnSpc>
                <a:spcPct val="150000"/>
              </a:lnSpc>
            </a:pPr>
            <a:r>
              <a:rPr lang="en-US" dirty="0" smtClean="0"/>
              <a:t>Discuss </a:t>
            </a:r>
            <a:r>
              <a:rPr lang="en-US" dirty="0"/>
              <a:t>the overview </a:t>
            </a:r>
            <a:r>
              <a:rPr lang="en-US" dirty="0" smtClean="0"/>
              <a:t>of the medications utilized in APCF</a:t>
            </a:r>
          </a:p>
          <a:p>
            <a:pPr fontAlgn="base">
              <a:lnSpc>
                <a:spcPct val="150000"/>
              </a:lnSpc>
            </a:pPr>
            <a:r>
              <a:rPr lang="en-HK" dirty="0" smtClean="0"/>
              <a:t>Review and understand the clinical uses of the medications</a:t>
            </a:r>
          </a:p>
          <a:p>
            <a:pPr fontAlgn="base">
              <a:lnSpc>
                <a:spcPct val="150000"/>
              </a:lnSpc>
            </a:pPr>
            <a:r>
              <a:rPr lang="en-HK" dirty="0"/>
              <a:t>Promote optimal medication </a:t>
            </a:r>
            <a:r>
              <a:rPr lang="en-HK" dirty="0" smtClean="0"/>
              <a:t>therapy</a:t>
            </a:r>
          </a:p>
          <a:p>
            <a:pPr fontAlgn="base">
              <a:lnSpc>
                <a:spcPct val="150000"/>
              </a:lnSpc>
            </a:pPr>
            <a:r>
              <a:rPr lang="en-HK" dirty="0"/>
              <a:t>Improve patient and staff </a:t>
            </a:r>
            <a:r>
              <a:rPr lang="en-HK" dirty="0" smtClean="0"/>
              <a:t>safety</a:t>
            </a:r>
          </a:p>
          <a:p>
            <a:pPr fontAlgn="base">
              <a:lnSpc>
                <a:spcPct val="150000"/>
              </a:lnSpc>
            </a:pPr>
            <a:r>
              <a:rPr lang="en-HK" dirty="0" smtClean="0"/>
              <a:t>Prevent medication related problems (i.e. adverse effects)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79E1-3741-4B57-8672-4137970009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APCF’s animals: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986202"/>
              </p:ext>
            </p:extLst>
          </p:nvPr>
        </p:nvGraphicFramePr>
        <p:xfrm>
          <a:off x="457200" y="1200150"/>
          <a:ext cx="7620000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79E1-3741-4B57-8672-4137970009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5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sz="3600" dirty="0" smtClean="0"/>
              <a:t>Common Diseases: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dirty="0" smtClean="0"/>
              <a:t>Infectious Diseases </a:t>
            </a:r>
          </a:p>
          <a:p>
            <a:pPr lvl="1"/>
            <a:r>
              <a:rPr lang="en-HK" sz="1800" dirty="0"/>
              <a:t>B</a:t>
            </a:r>
            <a:r>
              <a:rPr lang="en-HK" sz="1800" dirty="0" smtClean="0"/>
              <a:t>acterial, viral, fungal, parasitic</a:t>
            </a:r>
          </a:p>
          <a:p>
            <a:pPr marL="411480" lvl="1" indent="0">
              <a:buNone/>
            </a:pPr>
            <a:endParaRPr lang="en-HK" sz="1800" dirty="0" smtClean="0"/>
          </a:p>
          <a:p>
            <a:r>
              <a:rPr lang="en-HK" dirty="0" smtClean="0"/>
              <a:t>Neoplastic Diseases</a:t>
            </a:r>
          </a:p>
          <a:p>
            <a:pPr lvl="1"/>
            <a:r>
              <a:rPr lang="en-HK" sz="1800" dirty="0" smtClean="0"/>
              <a:t>Tumors, leukemia etc.</a:t>
            </a:r>
          </a:p>
          <a:p>
            <a:pPr marL="411480" lvl="1" indent="0">
              <a:buNone/>
            </a:pPr>
            <a:endParaRPr lang="en-HK" sz="1800" dirty="0" smtClean="0"/>
          </a:p>
          <a:p>
            <a:r>
              <a:rPr lang="en-HK" dirty="0" smtClean="0"/>
              <a:t>Age-related and non-infectious conditions </a:t>
            </a:r>
            <a:endParaRPr lang="en-HK" sz="1800" dirty="0" smtClean="0"/>
          </a:p>
          <a:p>
            <a:pPr lvl="1"/>
            <a:r>
              <a:rPr lang="en-HK" sz="1800" dirty="0" smtClean="0"/>
              <a:t>Malnutrition, hair pulling, thermal shock etc.</a:t>
            </a:r>
            <a:endParaRPr lang="en-HK" sz="1800" dirty="0"/>
          </a:p>
          <a:p>
            <a:pPr marL="411480" lvl="1" indent="0">
              <a:buNone/>
            </a:pPr>
            <a:endParaRPr lang="en-HK" sz="1800" dirty="0" smtClean="0"/>
          </a:p>
          <a:p>
            <a:pPr lvl="1"/>
            <a:endParaRPr lang="en-HK" sz="1800" dirty="0" smtClean="0"/>
          </a:p>
          <a:p>
            <a:pPr lvl="1"/>
            <a:endParaRPr lang="en-HK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79E1-3741-4B57-8672-41379700091D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 descr="Image result for bacte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71550"/>
            <a:ext cx="1749425" cy="123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8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Medications </a:t>
            </a:r>
            <a:r>
              <a:rPr lang="en-HK" dirty="0" smtClean="0"/>
              <a:t>Category: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903791"/>
              </p:ext>
            </p:extLst>
          </p:nvPr>
        </p:nvGraphicFramePr>
        <p:xfrm>
          <a:off x="457200" y="1200150"/>
          <a:ext cx="7620000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79E1-3741-4B57-8672-4137970009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94" y="202763"/>
            <a:ext cx="2514600" cy="1760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2763"/>
            <a:ext cx="7620000" cy="857250"/>
          </a:xfrm>
        </p:spPr>
        <p:txBody>
          <a:bodyPr/>
          <a:lstStyle/>
          <a:p>
            <a:r>
              <a:rPr lang="en-HK" sz="4000" dirty="0"/>
              <a:t>Antineoplastic: </a:t>
            </a:r>
            <a:r>
              <a:rPr lang="en-HK" sz="4000" dirty="0" smtClean="0"/>
              <a:t>Tamoxifen</a:t>
            </a:r>
            <a:r>
              <a:rPr lang="en-HK" sz="4000" baseline="30000" dirty="0" smtClean="0"/>
              <a:t>1-2,12,13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79E1-3741-4B57-8672-41379700091D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485833"/>
              </p:ext>
            </p:extLst>
          </p:nvPr>
        </p:nvGraphicFramePr>
        <p:xfrm>
          <a:off x="152400" y="1809750"/>
          <a:ext cx="8077200" cy="3002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6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0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Use(s)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HK" sz="1200" b="0" dirty="0" smtClean="0">
                          <a:solidFill>
                            <a:schemeClr val="tx1"/>
                          </a:solidFill>
                        </a:rPr>
                        <a:t>Research: to trigger tissue specific gene expression/ knock down specific gene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HK" sz="1200" b="0" dirty="0" smtClean="0">
                          <a:solidFill>
                            <a:schemeClr val="tx1"/>
                          </a:solidFill>
                        </a:rPr>
                        <a:t>Treat breast cancer in human (</a:t>
                      </a:r>
                      <a:r>
                        <a:rPr lang="en-HK" sz="1200" b="0" dirty="0" err="1" smtClean="0">
                          <a:solidFill>
                            <a:schemeClr val="tx1"/>
                          </a:solidFill>
                        </a:rPr>
                        <a:t>Soltamox</a:t>
                      </a:r>
                      <a:r>
                        <a:rPr lang="en-HK" sz="1200" b="0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r>
                        <a:rPr lang="en-HK" sz="12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7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Dose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HK" sz="1200" dirty="0" smtClean="0"/>
                        <a:t>Depends on the weight of the subject and purpose of research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HK" sz="1200" dirty="0" smtClean="0"/>
                        <a:t>Intraperitoneal injection</a:t>
                      </a:r>
                      <a:endParaRPr lang="en-US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5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Adverse effects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HK" sz="1200" b="0" baseline="0" dirty="0" smtClean="0"/>
                        <a:t>Associated with an increase incidence of uterine or endometrial cancers</a:t>
                      </a:r>
                      <a:endParaRPr lang="en-US" sz="1200" b="0" baseline="0" dirty="0" smtClean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HK" sz="1200" b="0" baseline="0" dirty="0" smtClean="0"/>
                        <a:t>Thromboembolic events (life threatening)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Warnings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HK" sz="1200" b="0" dirty="0" smtClean="0"/>
                        <a:t>Human</a:t>
                      </a:r>
                      <a:r>
                        <a:rPr lang="en-HK" sz="1200" b="0" baseline="0" dirty="0" smtClean="0"/>
                        <a:t> carcinogen, mutagen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HK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Pregnant women should not</a:t>
                      </a:r>
                      <a:r>
                        <a:rPr lang="en-HK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expose/ handle this chemical in any form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Always conduct in a certified Class II or III biosafety cabinet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 Protective Equipment (PPE)</a:t>
                      </a:r>
                      <a:endParaRPr lang="en-HK" sz="1200" b="1" i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Notes</a:t>
                      </a:r>
                      <a:endParaRPr lang="en-US" sz="14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HK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Minor spills: clean with 10% bleach solution 1 – 2</a:t>
                      </a:r>
                      <a:r>
                        <a:rPr lang="en-HK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times, </a:t>
                      </a:r>
                      <a:r>
                        <a:rPr lang="en-HK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then wash</a:t>
                      </a:r>
                      <a:r>
                        <a:rPr lang="en-HK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soap and water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HK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Storage</a:t>
                      </a:r>
                      <a:r>
                        <a:rPr lang="en-HK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HK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Initial: -70°C (After initial thaw, aliquot</a:t>
                      </a:r>
                      <a:r>
                        <a:rPr lang="en-US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freeze, s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 up to </a:t>
                      </a:r>
                      <a:r>
                        <a:rPr lang="en-US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months </a:t>
                      </a:r>
                      <a:r>
                        <a:rPr lang="en-US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-20°C)</a:t>
                      </a:r>
                      <a:r>
                        <a:rPr lang="en-HK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HK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 from light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257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31" y="247650"/>
            <a:ext cx="7620000" cy="857250"/>
          </a:xfrm>
        </p:spPr>
        <p:txBody>
          <a:bodyPr/>
          <a:lstStyle/>
          <a:p>
            <a:r>
              <a:rPr lang="en-HK" sz="4000" dirty="0" smtClean="0"/>
              <a:t>Antibiotic</a:t>
            </a:r>
            <a:r>
              <a:rPr lang="en-HK" sz="4000" baseline="30000" dirty="0" smtClean="0"/>
              <a:t>1-5</a:t>
            </a:r>
            <a:r>
              <a:rPr lang="en-HK" sz="4000" dirty="0" smtClean="0"/>
              <a:t>: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79E1-3741-4B57-8672-41379700091D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753978"/>
              </p:ext>
            </p:extLst>
          </p:nvPr>
        </p:nvGraphicFramePr>
        <p:xfrm>
          <a:off x="193431" y="1200150"/>
          <a:ext cx="8153400" cy="342802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30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3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1759452425"/>
                    </a:ext>
                  </a:extLst>
                </a:gridCol>
              </a:tblGrid>
              <a:tr h="3489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Use(s)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/>
                      <a:r>
                        <a:rPr lang="en-HK" sz="1400" b="0" dirty="0" smtClean="0">
                          <a:solidFill>
                            <a:schemeClr val="tx1"/>
                          </a:solidFill>
                        </a:rPr>
                        <a:t>Bacterial</a:t>
                      </a:r>
                      <a:r>
                        <a:rPr lang="en-HK" sz="1400" b="0" baseline="0" dirty="0" smtClean="0">
                          <a:solidFill>
                            <a:schemeClr val="tx1"/>
                          </a:solidFill>
                        </a:rPr>
                        <a:t> infections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F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288170"/>
                  </a:ext>
                </a:extLst>
              </a:tr>
              <a:tr h="1034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Example(s)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350" b="0" dirty="0" smtClean="0">
                          <a:solidFill>
                            <a:schemeClr val="tx1"/>
                          </a:solidFill>
                        </a:rPr>
                        <a:t>Chloramphenicol – </a:t>
                      </a:r>
                      <a:r>
                        <a:rPr lang="en-HK" sz="1350" b="1" dirty="0" err="1" smtClean="0">
                          <a:solidFill>
                            <a:schemeClr val="tx1"/>
                          </a:solidFill>
                        </a:rPr>
                        <a:t>Optomycin</a:t>
                      </a:r>
                      <a:r>
                        <a:rPr lang="en-HK" sz="1350" b="1" baseline="30000" dirty="0" smtClean="0">
                          <a:solidFill>
                            <a:schemeClr val="tx1"/>
                          </a:solidFill>
                        </a:rPr>
                        <a:t>® </a:t>
                      </a:r>
                      <a:endParaRPr lang="en-US" sz="135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en-HK" sz="1350" b="0" dirty="0" smtClean="0">
                          <a:solidFill>
                            <a:schemeClr val="tx1"/>
                          </a:solidFill>
                        </a:rPr>
                        <a:t>Doxycycline –</a:t>
                      </a:r>
                      <a:r>
                        <a:rPr lang="en-HK" sz="135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HK" sz="1350" b="1" dirty="0" err="1" smtClean="0">
                          <a:solidFill>
                            <a:schemeClr val="tx1"/>
                          </a:solidFill>
                        </a:rPr>
                        <a:t>Vibramycin</a:t>
                      </a:r>
                      <a:r>
                        <a:rPr lang="en-HK" sz="1350" b="1" baseline="30000" dirty="0" smtClean="0">
                          <a:solidFill>
                            <a:schemeClr val="tx1"/>
                          </a:solidFill>
                        </a:rPr>
                        <a:t>® </a:t>
                      </a:r>
                      <a:endParaRPr lang="en-US" sz="135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en-HK" sz="1350" b="0" dirty="0" smtClean="0">
                          <a:solidFill>
                            <a:schemeClr val="tx1"/>
                          </a:solidFill>
                        </a:rPr>
                        <a:t>Enrofloxacin – </a:t>
                      </a:r>
                      <a:r>
                        <a:rPr lang="en-HK" sz="1350" b="1" dirty="0" err="1" smtClean="0">
                          <a:solidFill>
                            <a:schemeClr val="tx1"/>
                          </a:solidFill>
                        </a:rPr>
                        <a:t>Baytril</a:t>
                      </a:r>
                      <a:r>
                        <a:rPr lang="en-HK" sz="135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endParaRPr lang="en-US" sz="135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D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3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Bacitracin, </a:t>
                      </a:r>
                      <a:r>
                        <a:rPr lang="en-HK" sz="1350" b="0" dirty="0" smtClean="0">
                          <a:solidFill>
                            <a:schemeClr val="tx1"/>
                          </a:solidFill>
                        </a:rPr>
                        <a:t>Neomycin, </a:t>
                      </a:r>
                      <a:r>
                        <a:rPr lang="en-HK" sz="1350" b="0" dirty="0" err="1" smtClean="0">
                          <a:solidFill>
                            <a:schemeClr val="tx1"/>
                          </a:solidFill>
                        </a:rPr>
                        <a:t>Polymyxin</a:t>
                      </a:r>
                      <a:r>
                        <a:rPr lang="en-HK" sz="1350" b="0" dirty="0" smtClean="0">
                          <a:solidFill>
                            <a:schemeClr val="tx1"/>
                          </a:solidFill>
                        </a:rPr>
                        <a:t> B – </a:t>
                      </a:r>
                      <a:r>
                        <a:rPr lang="en-HK" sz="1350" b="1" dirty="0" smtClean="0">
                          <a:solidFill>
                            <a:schemeClr val="tx1"/>
                          </a:solidFill>
                        </a:rPr>
                        <a:t>Neomycin</a:t>
                      </a:r>
                      <a:r>
                        <a:rPr lang="en-HK" sz="135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r>
                        <a:rPr lang="en-HK" sz="135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HK" sz="1350" b="0" baseline="0" dirty="0" smtClean="0">
                          <a:solidFill>
                            <a:schemeClr val="tx1"/>
                          </a:solidFill>
                        </a:rPr>
                        <a:t>(BNP)</a:t>
                      </a:r>
                      <a:endParaRPr lang="en-HK" sz="1350" b="1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3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Dexamethasone, </a:t>
                      </a:r>
                      <a:r>
                        <a:rPr lang="en-HK" sz="1350" b="0" dirty="0" smtClean="0">
                          <a:solidFill>
                            <a:schemeClr val="tx1"/>
                          </a:solidFill>
                        </a:rPr>
                        <a:t>Neomycin, </a:t>
                      </a:r>
                      <a:r>
                        <a:rPr lang="en-HK" sz="1350" b="0" dirty="0" err="1" smtClean="0">
                          <a:solidFill>
                            <a:schemeClr val="tx1"/>
                          </a:solidFill>
                        </a:rPr>
                        <a:t>Polymyxin</a:t>
                      </a:r>
                      <a:r>
                        <a:rPr lang="en-HK" sz="1350" b="0" dirty="0" smtClean="0">
                          <a:solidFill>
                            <a:schemeClr val="tx1"/>
                          </a:solidFill>
                        </a:rPr>
                        <a:t> B – </a:t>
                      </a:r>
                      <a:r>
                        <a:rPr lang="en-HK" sz="1350" b="1" dirty="0" err="1" smtClean="0">
                          <a:solidFill>
                            <a:schemeClr val="tx1"/>
                          </a:solidFill>
                        </a:rPr>
                        <a:t>Maxisporin</a:t>
                      </a:r>
                      <a:r>
                        <a:rPr lang="en-HK" sz="135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endParaRPr lang="en-HK" sz="135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350" b="0" dirty="0" smtClean="0">
                          <a:solidFill>
                            <a:schemeClr val="tx1"/>
                          </a:solidFill>
                        </a:rPr>
                        <a:t>Neomycin, </a:t>
                      </a:r>
                      <a:r>
                        <a:rPr lang="en-HK" sz="1350" b="0" dirty="0" err="1" smtClean="0">
                          <a:solidFill>
                            <a:schemeClr val="tx1"/>
                          </a:solidFill>
                        </a:rPr>
                        <a:t>Polymyxin</a:t>
                      </a:r>
                      <a:r>
                        <a:rPr lang="en-HK" sz="1350" b="0" dirty="0" smtClean="0">
                          <a:solidFill>
                            <a:schemeClr val="tx1"/>
                          </a:solidFill>
                        </a:rPr>
                        <a:t> B – </a:t>
                      </a:r>
                      <a:r>
                        <a:rPr lang="en-HK" sz="1350" b="1" dirty="0" err="1" smtClean="0">
                          <a:solidFill>
                            <a:schemeClr val="tx1"/>
                          </a:solidFill>
                        </a:rPr>
                        <a:t>Novasporin</a:t>
                      </a:r>
                      <a:r>
                        <a:rPr lang="en-HK" sz="135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endParaRPr lang="en-US" sz="135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D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0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Adverse Effects/</a:t>
                      </a:r>
                      <a:r>
                        <a:rPr lang="en-HK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H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Precautions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400" b="0" dirty="0" smtClean="0"/>
                        <a:t>Embryo/ fetal toxicity</a:t>
                      </a:r>
                      <a:r>
                        <a:rPr lang="en-HK" sz="1400" b="0" baseline="0" dirty="0" smtClean="0"/>
                        <a:t> </a:t>
                      </a:r>
                      <a:r>
                        <a:rPr lang="en-HK" sz="1400" b="0" dirty="0" smtClean="0">
                          <a:solidFill>
                            <a:schemeClr val="tx1"/>
                          </a:solidFill>
                        </a:rPr>
                        <a:t>– Doxycycline, </a:t>
                      </a:r>
                      <a:r>
                        <a:rPr lang="en-HK" sz="1400" b="0" dirty="0" err="1" smtClean="0">
                          <a:solidFill>
                            <a:schemeClr val="tx1"/>
                          </a:solidFill>
                        </a:rPr>
                        <a:t>enrofloxacin</a:t>
                      </a:r>
                      <a:endParaRPr lang="en-HK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400" b="0" dirty="0" smtClean="0">
                          <a:solidFill>
                            <a:schemeClr val="tx1"/>
                          </a:solidFill>
                        </a:rPr>
                        <a:t>Discoloration of bones and teeth, </a:t>
                      </a:r>
                      <a:r>
                        <a:rPr lang="en-HK" sz="1400" b="0" dirty="0" smtClean="0"/>
                        <a:t>Photosensitivity</a:t>
                      </a:r>
                      <a:r>
                        <a:rPr lang="en-HK" sz="1400" b="0" dirty="0" smtClean="0">
                          <a:solidFill>
                            <a:schemeClr val="tx1"/>
                          </a:solidFill>
                        </a:rPr>
                        <a:t> – Doxycycline</a:t>
                      </a:r>
                      <a:r>
                        <a:rPr lang="en-HK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400" b="0" dirty="0" smtClean="0"/>
                        <a:t>Tendon rupture risk – Enrofloxacin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400" b="0" dirty="0" smtClean="0"/>
                        <a:t>Prolonged</a:t>
                      </a:r>
                      <a:r>
                        <a:rPr lang="en-HK" sz="1400" b="0" baseline="0" dirty="0" smtClean="0"/>
                        <a:t> use – s</a:t>
                      </a:r>
                      <a:r>
                        <a:rPr lang="en-HK" sz="1400" b="0" dirty="0" smtClean="0"/>
                        <a:t>uperinfection</a:t>
                      </a:r>
                      <a:r>
                        <a:rPr lang="en-HK" sz="1400" b="0" baseline="0" dirty="0" smtClean="0"/>
                        <a:t> (i.e. </a:t>
                      </a:r>
                      <a:r>
                        <a:rPr lang="en-HK" sz="1400" b="1" baseline="0" dirty="0" smtClean="0"/>
                        <a:t>C. Difficile</a:t>
                      </a:r>
                      <a:r>
                        <a:rPr lang="en-HK" sz="1400" b="0" baseline="0" dirty="0" smtClean="0"/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08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Notes</a:t>
                      </a:r>
                      <a:endParaRPr lang="en-US" sz="14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350" b="1" baseline="0" dirty="0" smtClean="0"/>
                        <a:t>C. Difficile:</a:t>
                      </a:r>
                      <a:endParaRPr lang="en-HK" sz="1350" b="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HK" sz="1350" b="0" baseline="0" dirty="0" smtClean="0"/>
                        <a:t>Identify by stool test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HK" sz="1350" b="0" baseline="0" dirty="0" smtClean="0"/>
                        <a:t>Isolation needed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HK" sz="1350" b="0" baseline="0" dirty="0" smtClean="0"/>
                        <a:t>Clean with 10% bleach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HK" sz="1350" b="0" baseline="0" dirty="0" smtClean="0"/>
                        <a:t>Alcohol hand rub not effective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‎✔</a:t>
                      </a:r>
                      <a:r>
                        <a:rPr lang="en-HK" sz="1350" dirty="0" smtClean="0"/>
                        <a:t>Human use: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35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Bacitracin, </a:t>
                      </a:r>
                      <a:r>
                        <a:rPr lang="en-HK" sz="1350" b="0" dirty="0" smtClean="0"/>
                        <a:t>Neomycin, </a:t>
                      </a:r>
                      <a:r>
                        <a:rPr lang="en-HK" sz="1350" b="0" dirty="0" err="1" smtClean="0"/>
                        <a:t>Polymyxin</a:t>
                      </a:r>
                      <a:r>
                        <a:rPr lang="en-HK" sz="1350" b="0" dirty="0" smtClean="0"/>
                        <a:t> – </a:t>
                      </a:r>
                      <a:r>
                        <a:rPr lang="en-HK" sz="1350" b="1" dirty="0" smtClean="0"/>
                        <a:t>Neosporin</a:t>
                      </a:r>
                      <a:r>
                        <a:rPr lang="en-HK" sz="1350" b="1" baseline="30000" dirty="0" smtClean="0"/>
                        <a:t>®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350" b="0" dirty="0" smtClean="0"/>
                        <a:t>Chloramphenicol – </a:t>
                      </a:r>
                      <a:r>
                        <a:rPr lang="en-HK" sz="1350" b="1" dirty="0" err="1" smtClean="0"/>
                        <a:t>Diochloram</a:t>
                      </a:r>
                      <a:r>
                        <a:rPr lang="en-HK" sz="1350" b="1" baseline="30000" dirty="0" smtClean="0"/>
                        <a:t>®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35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Dexamethasone, </a:t>
                      </a:r>
                      <a:r>
                        <a:rPr lang="en-HK" sz="1350" b="0" dirty="0" smtClean="0"/>
                        <a:t>Neomycin, </a:t>
                      </a:r>
                      <a:r>
                        <a:rPr lang="en-HK" sz="1350" b="0" dirty="0" err="1" smtClean="0"/>
                        <a:t>Polymyxin</a:t>
                      </a:r>
                      <a:r>
                        <a:rPr lang="en-HK" sz="1350" b="0" dirty="0" smtClean="0"/>
                        <a:t> B – </a:t>
                      </a:r>
                      <a:r>
                        <a:rPr lang="en-HK" sz="1350" b="1" dirty="0" err="1" smtClean="0"/>
                        <a:t>Maxitrol</a:t>
                      </a:r>
                      <a:r>
                        <a:rPr lang="en-HK" sz="1350" b="1" baseline="30000" dirty="0" smtClean="0"/>
                        <a:t>®</a:t>
                      </a:r>
                      <a:endParaRPr lang="en-HK" sz="1350" b="0" dirty="0" smtClean="0"/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350" b="0" dirty="0" smtClean="0"/>
                        <a:t>Doxycycline –</a:t>
                      </a:r>
                      <a:r>
                        <a:rPr lang="en-HK" sz="1350" b="1" dirty="0" err="1" smtClean="0"/>
                        <a:t>Vibramycin</a:t>
                      </a:r>
                      <a:r>
                        <a:rPr lang="en-HK" sz="1350" b="1" baseline="30000" dirty="0" smtClean="0"/>
                        <a:t>®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HK" sz="1350" b="1" baseline="300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46019">
            <a:off x="6158104" y="2786"/>
            <a:ext cx="1346979" cy="134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6732"/>
            <a:ext cx="7620000" cy="857250"/>
          </a:xfrm>
        </p:spPr>
        <p:txBody>
          <a:bodyPr/>
          <a:lstStyle/>
          <a:p>
            <a:pPr lvl="0"/>
            <a:r>
              <a:rPr lang="en-HK" sz="4000" dirty="0" smtClean="0"/>
              <a:t>Antiparasitic:</a:t>
            </a:r>
            <a:r>
              <a:rPr lang="en-HK" sz="4000" baseline="30000" dirty="0" smtClean="0"/>
              <a:t>1-5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79E1-3741-4B57-8672-41379700091D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590964"/>
              </p:ext>
            </p:extLst>
          </p:nvPr>
        </p:nvGraphicFramePr>
        <p:xfrm>
          <a:off x="228600" y="2795601"/>
          <a:ext cx="8031146" cy="210147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2546">
                  <a:extLst>
                    <a:ext uri="{9D8B030D-6E8A-4147-A177-3AD203B41FA5}">
                      <a16:colId xmlns:a16="http://schemas.microsoft.com/office/drawing/2014/main" val="4148171027"/>
                    </a:ext>
                  </a:extLst>
                </a:gridCol>
              </a:tblGrid>
              <a:tr h="363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Use(s)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Parasitic</a:t>
                      </a:r>
                      <a:r>
                        <a:rPr lang="en-HK" sz="1400" b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infections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243882"/>
                  </a:ext>
                </a:extLst>
              </a:tr>
              <a:tr h="363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Example(s)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400" b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Ivermectin</a:t>
                      </a:r>
                      <a:r>
                        <a:rPr lang="en-HK" sz="1400" b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en-HK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Alfamec</a:t>
                      </a:r>
                      <a:r>
                        <a:rPr lang="en-HK" sz="14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r>
                        <a:rPr lang="en-HK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A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6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Adverse Effects/</a:t>
                      </a:r>
                      <a:r>
                        <a:rPr lang="en-HK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HK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Precautions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HK" sz="1400" b="0" dirty="0" smtClean="0"/>
                        <a:t>Dermatologic conditions :</a:t>
                      </a:r>
                    </a:p>
                    <a:p>
                      <a:pPr lvl="1" algn="l"/>
                      <a:r>
                        <a:rPr lang="en-HK" sz="1400" b="0" dirty="0" smtClean="0"/>
                        <a:t>Pruritus,</a:t>
                      </a:r>
                      <a:r>
                        <a:rPr lang="en-HK" sz="1400" b="0" baseline="0" dirty="0" smtClean="0"/>
                        <a:t> swelling, redness </a:t>
                      </a:r>
                      <a:endParaRPr lang="en-HK" sz="1400" b="0" dirty="0" smtClean="0"/>
                    </a:p>
                    <a:p>
                      <a:pPr lvl="1" algn="l"/>
                      <a:r>
                        <a:rPr lang="en-HK" sz="1400" b="0" dirty="0" smtClean="0">
                          <a:sym typeface="Wingdings" panose="05000000000000000000" pitchFamily="2" charset="2"/>
                        </a:rPr>
                        <a:t>worst case can cause Mazzotti reaction</a:t>
                      </a:r>
                      <a:r>
                        <a:rPr lang="en-HK" sz="1400" b="0" baseline="0" dirty="0" smtClean="0"/>
                        <a:t> (life threatening)</a:t>
                      </a:r>
                      <a:endParaRPr lang="en-US" sz="1400" b="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Notes</a:t>
                      </a:r>
                      <a:endParaRPr lang="en-US" sz="14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treatment for Mazzotti reaction, only supportive care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r>
                        <a:rPr lang="en-HK" sz="1400" dirty="0" smtClean="0"/>
                        <a:t>Human use: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Invermectin</a:t>
                      </a:r>
                      <a:r>
                        <a:rPr lang="en-HK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en-HK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Stromectol</a:t>
                      </a:r>
                      <a:r>
                        <a:rPr lang="en-HK" sz="14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r>
                        <a:rPr lang="en-HK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HK" sz="14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 descr="http://www.alfamedic.com.hk/products/images/m_thumbnail/226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07113"/>
            <a:ext cx="1066800" cy="180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ice on ra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65182" y="-378248"/>
            <a:ext cx="778060" cy="198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6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" y="36576"/>
            <a:ext cx="7620000" cy="857250"/>
          </a:xfrm>
        </p:spPr>
        <p:txBody>
          <a:bodyPr/>
          <a:lstStyle/>
          <a:p>
            <a:pPr lvl="0"/>
            <a:r>
              <a:rPr lang="en-US" sz="4000" dirty="0" smtClean="0"/>
              <a:t>Anesthetic (Sedative)</a:t>
            </a:r>
            <a:r>
              <a:rPr lang="en-HK" sz="4000" baseline="30000" dirty="0" smtClean="0"/>
              <a:t> 1-5,7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79E1-3741-4B57-8672-41379700091D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56775"/>
              </p:ext>
            </p:extLst>
          </p:nvPr>
        </p:nvGraphicFramePr>
        <p:xfrm>
          <a:off x="259080" y="1019093"/>
          <a:ext cx="8031126" cy="379250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363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3053668457"/>
                    </a:ext>
                  </a:extLst>
                </a:gridCol>
              </a:tblGrid>
              <a:tr h="252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Use(s)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="0" i="0" baseline="0" dirty="0" smtClean="0">
                          <a:solidFill>
                            <a:schemeClr val="tx1"/>
                          </a:solidFill>
                        </a:rPr>
                        <a:t>Sedative, induce sleep (for procedure)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5D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HK" sz="1200" b="1" i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206153"/>
                  </a:ext>
                </a:extLst>
              </a:tr>
              <a:tr h="119030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Example(s)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Acepromazine (ACP)</a:t>
                      </a:r>
                      <a:r>
                        <a:rPr lang="en-HK" sz="1200" b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en-HK" sz="12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PromAce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®, </a:t>
                      </a:r>
                      <a:r>
                        <a:rPr lang="en-HK" sz="1200" b="1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Aceproject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="0" baseline="0" dirty="0" smtClean="0">
                          <a:solidFill>
                            <a:schemeClr val="tx1"/>
                          </a:solidFill>
                        </a:rPr>
                        <a:t>Ketamine – </a:t>
                      </a:r>
                      <a:r>
                        <a:rPr lang="en-HK" sz="1200" b="1" baseline="0" dirty="0" err="1" smtClean="0">
                          <a:solidFill>
                            <a:schemeClr val="tx1"/>
                          </a:solidFill>
                        </a:rPr>
                        <a:t>Ketacine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r>
                        <a:rPr lang="en-HK" sz="1200" b="1" baseline="0" dirty="0" smtClean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en-HK" sz="1200" b="1" baseline="0" dirty="0" err="1" smtClean="0">
                          <a:solidFill>
                            <a:schemeClr val="tx1"/>
                          </a:solidFill>
                        </a:rPr>
                        <a:t>Ketaset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r>
                        <a:rPr lang="en-HK" sz="1200" b="1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HK" sz="1200" b="1" baseline="0" dirty="0" err="1" smtClean="0">
                          <a:solidFill>
                            <a:schemeClr val="tx1"/>
                          </a:solidFill>
                        </a:rPr>
                        <a:t>Ketaflo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r>
                        <a:rPr lang="en-HK" sz="1200" b="1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HK" sz="1200" b="1" baseline="0" dirty="0" err="1" smtClean="0">
                          <a:solidFill>
                            <a:schemeClr val="tx1"/>
                          </a:solidFill>
                        </a:rPr>
                        <a:t>Vetalar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Medetomidine</a:t>
                      </a:r>
                      <a:r>
                        <a:rPr lang="en-HK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en-HK" sz="1200" b="1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Dorbene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="0" i="0" baseline="0" dirty="0" smtClean="0">
                          <a:solidFill>
                            <a:schemeClr val="tx1"/>
                          </a:solidFill>
                        </a:rPr>
                        <a:t>Phenobarbital – </a:t>
                      </a:r>
                      <a:r>
                        <a:rPr lang="en-HK" sz="1200" b="1" i="0" baseline="0" dirty="0" err="1" smtClean="0">
                          <a:solidFill>
                            <a:schemeClr val="tx1"/>
                          </a:solidFill>
                        </a:rPr>
                        <a:t>Dorminal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r>
                        <a:rPr lang="en-HK" sz="1200" b="1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HK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="0" i="0" baseline="0" dirty="0" smtClean="0">
                          <a:solidFill>
                            <a:schemeClr val="tx1"/>
                          </a:solidFill>
                        </a:rPr>
                        <a:t>Proparacaine – </a:t>
                      </a:r>
                      <a:r>
                        <a:rPr lang="en-HK" sz="1200" b="1" i="0" baseline="0" dirty="0" err="1" smtClean="0">
                          <a:solidFill>
                            <a:schemeClr val="tx1"/>
                          </a:solidFill>
                        </a:rPr>
                        <a:t>Primax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r>
                        <a:rPr lang="en-HK" sz="1200" b="1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="0" i="0" baseline="0" dirty="0" smtClean="0">
                          <a:solidFill>
                            <a:schemeClr val="tx1"/>
                          </a:solidFill>
                        </a:rPr>
                        <a:t>Isoflurane – </a:t>
                      </a:r>
                      <a:r>
                        <a:rPr lang="en-HK" sz="1200" b="1" i="0" baseline="0" dirty="0" err="1" smtClean="0">
                          <a:solidFill>
                            <a:schemeClr val="tx1"/>
                          </a:solidFill>
                        </a:rPr>
                        <a:t>Isoflo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r>
                        <a:rPr lang="en-HK" sz="1200" b="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="0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Offered</a:t>
                      </a:r>
                      <a:r>
                        <a:rPr lang="en-HK" sz="1200" b="0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by </a:t>
                      </a:r>
                      <a:r>
                        <a:rPr lang="en-HK" sz="1200" b="0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AlfaMedic</a:t>
                      </a:r>
                      <a:r>
                        <a:rPr lang="en-HK" sz="1200" b="0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  <a:endParaRPr lang="en-HK" sz="1200" b="0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="0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Diazepam –</a:t>
                      </a:r>
                      <a:r>
                        <a:rPr lang="en-HK" sz="1200" b="0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HK" sz="1200" b="1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Pamlin</a:t>
                      </a:r>
                      <a:r>
                        <a:rPr lang="en-HK" sz="1200" b="1" strike="noStrike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Midazolam –</a:t>
                      </a:r>
                      <a:r>
                        <a:rPr lang="en-HK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HK" sz="1200" b="1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Dormicum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endParaRPr lang="en-HK" sz="12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HK" sz="1200" b="1" i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3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="0" i="0" baseline="0" dirty="0" smtClean="0">
                          <a:solidFill>
                            <a:schemeClr val="tx1"/>
                          </a:solidFill>
                        </a:rPr>
                        <a:t>Xylazine – </a:t>
                      </a:r>
                      <a:r>
                        <a:rPr lang="en-HK" sz="1200" b="1" i="0" baseline="0" dirty="0" err="1" smtClean="0">
                          <a:solidFill>
                            <a:schemeClr val="tx1"/>
                          </a:solidFill>
                        </a:rPr>
                        <a:t>Rompun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r>
                        <a:rPr lang="en-HK" sz="1200" b="1" i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HK" sz="1200" b="1" i="0" baseline="0" dirty="0" err="1" smtClean="0">
                          <a:solidFill>
                            <a:schemeClr val="tx1"/>
                          </a:solidFill>
                        </a:rPr>
                        <a:t>Anased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r>
                        <a:rPr lang="en-HK" sz="1200" b="1" i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HK" sz="1200" b="1" i="0" baseline="0" dirty="0" err="1" smtClean="0">
                          <a:solidFill>
                            <a:schemeClr val="tx1"/>
                          </a:solidFill>
                        </a:rPr>
                        <a:t>Sedazine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r>
                        <a:rPr lang="en-HK" sz="1200" b="1" i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HK" sz="1200" b="1" i="0" baseline="0" dirty="0" err="1" smtClean="0">
                          <a:solidFill>
                            <a:schemeClr val="tx1"/>
                          </a:solidFill>
                        </a:rPr>
                        <a:t>Chanazine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endParaRPr lang="en-HK" sz="1200" b="1" i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00917"/>
                  </a:ext>
                </a:extLst>
              </a:tr>
              <a:tr h="696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400" dirty="0" smtClean="0">
                          <a:effectLst/>
                        </a:rPr>
                        <a:t>Adverse Effects/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HK" sz="1400" dirty="0" smtClean="0">
                          <a:effectLst/>
                        </a:rPr>
                        <a:t>Precautions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="0" dirty="0" smtClean="0"/>
                        <a:t>Brain</a:t>
                      </a:r>
                      <a:r>
                        <a:rPr lang="en-HK" sz="1200" b="0" baseline="0" dirty="0" smtClean="0"/>
                        <a:t> development – ketamine (prolonged use)</a:t>
                      </a:r>
                      <a:endParaRPr lang="en-HK" sz="1200" b="0" dirty="0" smtClean="0"/>
                    </a:p>
                    <a:p>
                      <a:pPr algn="l"/>
                      <a:r>
                        <a:rPr lang="en-HK" sz="1200" b="0" dirty="0" smtClean="0"/>
                        <a:t>Seizures</a:t>
                      </a:r>
                      <a:r>
                        <a:rPr lang="en-HK" sz="1200" b="0" baseline="0" dirty="0" smtClean="0"/>
                        <a:t> (worse case: epilepsy)</a:t>
                      </a:r>
                      <a:endParaRPr lang="en-HK" sz="1200" b="0" dirty="0" smtClean="0"/>
                    </a:p>
                    <a:p>
                      <a:pPr algn="l"/>
                      <a:r>
                        <a:rPr lang="en-HK" sz="1200" b="0" dirty="0" smtClean="0"/>
                        <a:t>Respiratory depression</a:t>
                      </a:r>
                      <a:r>
                        <a:rPr lang="en-HK" sz="1200" b="0" baseline="0" dirty="0" smtClean="0"/>
                        <a:t> (except: Proparacaine)</a:t>
                      </a:r>
                      <a:endParaRPr lang="en-HK" sz="1200" b="0" dirty="0" smtClean="0"/>
                    </a:p>
                    <a:p>
                      <a:pPr algn="l"/>
                      <a:r>
                        <a:rPr lang="en-HK" sz="1200" b="0" dirty="0" smtClean="0"/>
                        <a:t>Embryo/ fetal toxicity</a:t>
                      </a:r>
                      <a:r>
                        <a:rPr lang="en-HK" sz="1200" b="0" baseline="0" dirty="0" smtClean="0"/>
                        <a:t> – </a:t>
                      </a:r>
                      <a:r>
                        <a:rPr lang="en-HK" sz="1200" b="0" dirty="0" smtClean="0"/>
                        <a:t>Acepromazine, ketamine,</a:t>
                      </a:r>
                      <a:r>
                        <a:rPr lang="en-HK" sz="1200" b="0" baseline="0" dirty="0" smtClean="0"/>
                        <a:t> medetomidine, phenobarbital , diazepam, midazolam</a:t>
                      </a:r>
                      <a:endParaRPr lang="en-HK" sz="1200" b="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7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Notes</a:t>
                      </a:r>
                      <a:endParaRPr lang="en-US" sz="14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HK" sz="12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HK" sz="1200" b="0" dirty="0" smtClean="0"/>
                        <a:t>Phenobarbital </a:t>
                      </a:r>
                      <a:r>
                        <a:rPr lang="mr-IN" sz="1200" b="0" dirty="0" smtClean="0"/>
                        <a:t>–</a:t>
                      </a:r>
                      <a:r>
                        <a:rPr lang="en-HK" sz="1200" b="0" dirty="0" smtClean="0"/>
                        <a:t> Euthanasia</a:t>
                      </a:r>
                      <a:r>
                        <a:rPr lang="en-HK" sz="1200" b="0" baseline="0" dirty="0" smtClean="0"/>
                        <a:t> (high-dose)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HK" sz="12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HK" sz="1200" b="0" i="0" baseline="0" dirty="0" smtClean="0">
                          <a:solidFill>
                            <a:schemeClr val="tx1"/>
                          </a:solidFill>
                        </a:rPr>
                        <a:t>High mortality rates  – ketamine, phenobarbital (neonatal rodents)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r>
                        <a:rPr lang="en-HK" sz="1200" dirty="0" smtClean="0"/>
                        <a:t>Human use: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Chlorpromazine –</a:t>
                      </a:r>
                      <a:r>
                        <a:rPr lang="en-HK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n/a</a:t>
                      </a:r>
                      <a:endParaRPr lang="en-HK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Dexmedetomidine</a:t>
                      </a:r>
                      <a:r>
                        <a:rPr lang="en-HK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en-HK" sz="1200" b="1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Precedex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Diazepam –</a:t>
                      </a:r>
                      <a:r>
                        <a:rPr lang="en-HK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HK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Valium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="0" baseline="0" dirty="0" smtClean="0">
                          <a:solidFill>
                            <a:schemeClr val="tx1"/>
                          </a:solidFill>
                        </a:rPr>
                        <a:t>Ketamine – </a:t>
                      </a:r>
                      <a:r>
                        <a:rPr lang="en-HK" sz="1200" b="1" baseline="0" dirty="0" err="1" smtClean="0">
                          <a:solidFill>
                            <a:schemeClr val="tx1"/>
                          </a:solidFill>
                        </a:rPr>
                        <a:t>Ketlar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Midazolam –</a:t>
                      </a:r>
                      <a:r>
                        <a:rPr lang="en-HK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HK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Versed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200" b="0" i="0" baseline="0" dirty="0" smtClean="0">
                          <a:solidFill>
                            <a:schemeClr val="tx1"/>
                          </a:solidFill>
                        </a:rPr>
                        <a:t>Isoflurane – </a:t>
                      </a:r>
                      <a:r>
                        <a:rPr lang="en-HK" sz="1200" b="1" i="0" baseline="0" dirty="0" err="1" smtClean="0">
                          <a:solidFill>
                            <a:schemeClr val="tx1"/>
                          </a:solidFill>
                        </a:rPr>
                        <a:t>Forane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r>
                        <a:rPr lang="en-HK" sz="1200" b="1" i="0" baseline="0" dirty="0" smtClean="0">
                          <a:solidFill>
                            <a:schemeClr val="tx1"/>
                          </a:solidFill>
                        </a:rPr>
                        <a:t>, Terrell</a:t>
                      </a:r>
                      <a:r>
                        <a:rPr lang="en-HK" sz="1200" b="1" baseline="30000" dirty="0" smtClean="0">
                          <a:solidFill>
                            <a:schemeClr val="tx1"/>
                          </a:solidFill>
                        </a:rPr>
                        <a:t>®</a:t>
                      </a:r>
                      <a:r>
                        <a:rPr lang="en-HK" sz="1200" b="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4" descr="Image result for cau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225" y="4247206"/>
            <a:ext cx="18288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cau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225" y="4073446"/>
            <a:ext cx="18288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cau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225" y="4433984"/>
            <a:ext cx="18288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4863792"/>
            <a:ext cx="18547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1200" dirty="0"/>
              <a:t>Controlled substance in US</a:t>
            </a:r>
            <a:endParaRPr lang="en-US" sz="1200" dirty="0"/>
          </a:p>
        </p:txBody>
      </p:sp>
      <p:pic>
        <p:nvPicPr>
          <p:cNvPr id="12" name="Picture 4" descr="Image result for cau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" y="4926091"/>
            <a:ext cx="18288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32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2848</TotalTime>
  <Words>1879</Words>
  <Application>Microsoft Office PowerPoint</Application>
  <PresentationFormat>On-screen Show (16:9)</PresentationFormat>
  <Paragraphs>385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新細明體</vt:lpstr>
      <vt:lpstr>Arial</vt:lpstr>
      <vt:lpstr>Calibri</vt:lpstr>
      <vt:lpstr>Cambria</vt:lpstr>
      <vt:lpstr>Times New Roman</vt:lpstr>
      <vt:lpstr>Wingdings</vt:lpstr>
      <vt:lpstr>Adjacency</vt:lpstr>
      <vt:lpstr>Animal and Plant Care Facility (APCF) Medication Overview</vt:lpstr>
      <vt:lpstr>Objectives:</vt:lpstr>
      <vt:lpstr>APCF’s animals: </vt:lpstr>
      <vt:lpstr>Common Diseases:</vt:lpstr>
      <vt:lpstr>Medications Category:</vt:lpstr>
      <vt:lpstr>Antineoplastic: Tamoxifen1-2,12,13</vt:lpstr>
      <vt:lpstr>Antibiotic1-5:</vt:lpstr>
      <vt:lpstr>Antiparasitic:1-5</vt:lpstr>
      <vt:lpstr>Anesthetic (Sedative) 1-5,7:</vt:lpstr>
      <vt:lpstr>Antidote1-6:</vt:lpstr>
      <vt:lpstr>Analgesic/ Anti-inflammatory1-5,7-11 :</vt:lpstr>
      <vt:lpstr>Analgesic/ Anti-inflammatory 1-5,7 :</vt:lpstr>
      <vt:lpstr>Corticosteroid:</vt:lpstr>
      <vt:lpstr>Anticoagulant:1-5</vt:lpstr>
      <vt:lpstr>Oxytocin1-3,5,7:</vt:lpstr>
      <vt:lpstr>Fluid/ Supplement1-5:</vt:lpstr>
      <vt:lpstr>Conclusion:</vt:lpstr>
      <vt:lpstr>Reference:</vt:lpstr>
      <vt:lpstr>Thank you for your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 and Treatment of Gastroesophageal Reflux disease (GERD)</dc:title>
  <dc:creator>Installer</dc:creator>
  <cp:lastModifiedBy>CHAN, Yin Hung Elaine</cp:lastModifiedBy>
  <cp:revision>1570</cp:revision>
  <cp:lastPrinted>2017-11-24T02:25:54Z</cp:lastPrinted>
  <dcterms:created xsi:type="dcterms:W3CDTF">2016-03-28T18:38:01Z</dcterms:created>
  <dcterms:modified xsi:type="dcterms:W3CDTF">2017-12-11T09:47:03Z</dcterms:modified>
</cp:coreProperties>
</file>